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4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00" r:id="rId1"/>
    <p:sldMasterId id="2147483701" r:id="rId2"/>
    <p:sldMasterId id="2147483702" r:id="rId3"/>
    <p:sldMasterId id="2147483703" r:id="rId4"/>
    <p:sldMasterId id="2147483704" r:id="rId5"/>
    <p:sldMasterId id="2147483720" r:id="rId6"/>
  </p:sldMasterIdLst>
  <p:notesMasterIdLst>
    <p:notesMasterId r:id="rId20"/>
  </p:notesMasterIdLst>
  <p:sldIdLst>
    <p:sldId id="256" r:id="rId7"/>
    <p:sldId id="258" r:id="rId8"/>
    <p:sldId id="268" r:id="rId9"/>
    <p:sldId id="262" r:id="rId10"/>
    <p:sldId id="309" r:id="rId11"/>
    <p:sldId id="302" r:id="rId12"/>
    <p:sldId id="303" r:id="rId13"/>
    <p:sldId id="305" r:id="rId14"/>
    <p:sldId id="310" r:id="rId15"/>
    <p:sldId id="299" r:id="rId16"/>
    <p:sldId id="296" r:id="rId17"/>
    <p:sldId id="291" r:id="rId18"/>
    <p:sldId id="297" r:id="rId19"/>
  </p:sldIdLst>
  <p:sldSz cx="9144000" cy="6858000" type="screen4x3"/>
  <p:notesSz cx="6797675" cy="9926638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2">
          <p15:clr>
            <a:srgbClr val="A4A3A4"/>
          </p15:clr>
        </p15:guide>
        <p15:guide id="2" pos="213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3300"/>
    <a:srgbClr val="C3E965"/>
    <a:srgbClr val="0999DD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C03C91-D62A-4C33-A794-A251CCA44588}">
  <a:tblStyle styleId="{17C03C91-D62A-4C33-A794-A251CCA44588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/>
      <a:tcStyle>
        <a:tcBdr/>
        <a:fill>
          <a:solidFill>
            <a:srgbClr val="CFD7E7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FD7E7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769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62" y="96"/>
      </p:cViewPr>
      <p:guideLst>
        <p:guide orient="horz" pos="2137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3132"/>
        <p:guide pos="2130"/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7" y="4"/>
            <a:ext cx="29463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49735" y="4"/>
            <a:ext cx="29463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t" anchorCtr="0"/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7" y="9428964"/>
            <a:ext cx="29463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49735" y="9428964"/>
            <a:ext cx="2946300" cy="4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50" rIns="91300" bIns="4565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1:notes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9" name="Google Shape;3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:notes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4:notes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14279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:notes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6:notes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9" name="Google Shape;49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467428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187AB4-DB9B-4C68-BC0F-A0FEB69B44E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7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76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 dirty="0"/>
          </a:p>
        </p:txBody>
      </p:sp>
    </p:spTree>
    <p:extLst>
      <p:ext uri="{BB962C8B-B14F-4D97-AF65-F5344CB8AC3E}">
        <p14:creationId xmlns:p14="http://schemas.microsoft.com/office/powerpoint/2010/main" val="19575774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:notes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91327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:notes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1827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:notes"/>
          <p:cNvSpPr txBox="1">
            <a:spLocks noGrp="1"/>
          </p:cNvSpPr>
          <p:nvPr>
            <p:ph type="body" idx="1"/>
          </p:nvPr>
        </p:nvSpPr>
        <p:spPr>
          <a:xfrm>
            <a:off x="681526" y="4715277"/>
            <a:ext cx="5436300" cy="4466400"/>
          </a:xfrm>
          <a:prstGeom prst="rect">
            <a:avLst/>
          </a:prstGeom>
        </p:spPr>
        <p:txBody>
          <a:bodyPr spcFirstLastPara="1" wrap="square" lIns="91300" tIns="45650" rIns="91300" bIns="4565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17" name="Google Shape;4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4538"/>
            <a:ext cx="4962525" cy="37226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6107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jp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5.jpg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4732350" y="2171689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541313" y="190452"/>
            <a:ext cx="5851500" cy="601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>
  <p:cSld name="Пустой слайд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4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14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228600" marR="0" lvl="0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228600" marR="0" lvl="1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228600" marR="0" lvl="2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28600" marR="0" lvl="3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" marR="0" lvl="4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" marR="0" lvl="5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28600" marR="0" lvl="6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228600" marR="0" lvl="7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228600" marR="0" lvl="8" indent="-152590" algn="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197"/>
              <a:buFont typeface="Calibri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buFont typeface="Calibri"/>
              <a:buAutoNum type="arabicPeriod"/>
            </a:pPr>
            <a:fld id="{00000000-1234-1234-1234-123412341234}" type="slidenum">
              <a:rPr lang="ru-RU" smtClean="0"/>
              <a:pPr indent="-228600">
                <a:buFont typeface="Calibri"/>
                <a:buAutoNum type="arabicPeriod"/>
              </a:pPr>
              <a:t>‹#›</a:t>
            </a:fld>
            <a:endParaRPr lang="ru-RU"/>
          </a:p>
        </p:txBody>
      </p:sp>
      <p:cxnSp>
        <p:nvCxnSpPr>
          <p:cNvPr id="95" name="Google Shape;95;p14"/>
          <p:cNvCxnSpPr/>
          <p:nvPr/>
        </p:nvCxnSpPr>
        <p:spPr>
          <a:xfrm>
            <a:off x="400262" y="588072"/>
            <a:ext cx="2875725" cy="33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" name="Picture 2" descr="\\Servertd\ServerTD\Отдел маркетинга\СТРАТЕГИЯ\!Стратегия УРАЛ 2019-2023 февр 2019\Стратегия 2019\Стратегия АЗ УРАЛ 2020-2024 гг\Шаблон презентации\шаблон презентации лого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01" y="254705"/>
            <a:ext cx="990637" cy="22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\\Servertd\ServerTD\Отдел маркетинга\СТРАТЕГИЯ\!Стратегия УРАЛ 2019-2023 февр 2019\Стратегия 2019\Стратегия АЗ УРАЛ 2020-2024 гг\Шаблон презентации\шаблон презентации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631" y="254705"/>
            <a:ext cx="1590803" cy="32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7"/>
          <p:cNvSpPr txBox="1">
            <a:spLocks noGrp="1"/>
          </p:cNvSpPr>
          <p:nvPr>
            <p:ph type="title"/>
          </p:nvPr>
        </p:nvSpPr>
        <p:spPr>
          <a:xfrm>
            <a:off x="722313" y="4406939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933"/>
              <a:buFont typeface="Calibri"/>
              <a:buNone/>
              <a:defRPr sz="3933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7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b" anchorCtr="0">
            <a:normAutofit/>
          </a:bodyPr>
          <a:lstStyle>
            <a:lvl1pPr marL="457200" lvl="0" indent="-228600" algn="l" rtl="0">
              <a:spcBef>
                <a:spcPts val="393"/>
              </a:spcBef>
              <a:spcAft>
                <a:spcPts val="0"/>
              </a:spcAft>
              <a:buClr>
                <a:srgbClr val="888888"/>
              </a:buClr>
              <a:buSzPts val="1967"/>
              <a:buNone/>
              <a:defRPr sz="1967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59"/>
              </a:spcBef>
              <a:spcAft>
                <a:spcPts val="0"/>
              </a:spcAft>
              <a:buClr>
                <a:srgbClr val="888888"/>
              </a:buClr>
              <a:buSzPts val="1796"/>
              <a:buNone/>
              <a:defRPr sz="1795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08"/>
              </a:spcBef>
              <a:spcAft>
                <a:spcPts val="0"/>
              </a:spcAft>
              <a:buClr>
                <a:srgbClr val="888888"/>
              </a:buClr>
              <a:buSzPts val="1539"/>
              <a:buNone/>
              <a:defRPr sz="1539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368"/>
              <a:buNone/>
              <a:defRPr sz="1368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368"/>
              <a:buNone/>
              <a:defRPr sz="1368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368"/>
              <a:buNone/>
              <a:defRPr sz="1368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368"/>
              <a:buNone/>
              <a:defRPr sz="1368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368"/>
              <a:buNone/>
              <a:defRPr sz="1368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74"/>
              </a:spcBef>
              <a:spcAft>
                <a:spcPts val="0"/>
              </a:spcAft>
              <a:buClr>
                <a:srgbClr val="888888"/>
              </a:buClr>
              <a:buSzPts val="1368"/>
              <a:buNone/>
              <a:defRPr sz="1368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17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525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402336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2736"/>
            </a:lvl1pPr>
            <a:lvl2pPr marL="914400" lvl="1" indent="-375221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Char char="–"/>
              <a:defRPr sz="2309"/>
            </a:lvl2pPr>
            <a:lvl3pPr marL="1371600" lvl="2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•"/>
              <a:defRPr sz="1967"/>
            </a:lvl3pPr>
            <a:lvl4pPr marL="1828800" lvl="3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–"/>
              <a:defRPr sz="1795"/>
            </a:lvl4pPr>
            <a:lvl5pPr marL="2286000" lvl="4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»"/>
              <a:defRPr sz="1795"/>
            </a:lvl5pPr>
            <a:lvl6pPr marL="2743200" lvl="5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6pPr>
            <a:lvl7pPr marL="3200400" lvl="6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7pPr>
            <a:lvl8pPr marL="3657600" lvl="7" indent="-342646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8pPr>
            <a:lvl9pPr marL="4114800" lvl="8" indent="-342646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9pPr>
          </a:lstStyle>
          <a:p>
            <a:endParaRPr/>
          </a:p>
        </p:txBody>
      </p:sp>
      <p:sp>
        <p:nvSpPr>
          <p:cNvPr id="117" name="Google Shape;117;p18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525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402336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6"/>
              <a:buChar char="•"/>
              <a:defRPr sz="2736"/>
            </a:lvl1pPr>
            <a:lvl2pPr marL="914400" lvl="1" indent="-375221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Char char="–"/>
              <a:defRPr sz="2309"/>
            </a:lvl2pPr>
            <a:lvl3pPr marL="1371600" lvl="2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•"/>
              <a:defRPr sz="1967"/>
            </a:lvl3pPr>
            <a:lvl4pPr marL="1828800" lvl="3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–"/>
              <a:defRPr sz="1795"/>
            </a:lvl4pPr>
            <a:lvl5pPr marL="2286000" lvl="4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»"/>
              <a:defRPr sz="1795"/>
            </a:lvl5pPr>
            <a:lvl6pPr marL="2743200" lvl="5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6pPr>
            <a:lvl7pPr marL="3200400" lvl="6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7pPr>
            <a:lvl8pPr marL="3657600" lvl="7" indent="-342646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8pPr>
            <a:lvl9pPr marL="4114800" lvl="8" indent="-342646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9pPr>
          </a:lstStyle>
          <a:p>
            <a:endParaRPr/>
          </a:p>
        </p:txBody>
      </p:sp>
      <p:sp>
        <p:nvSpPr>
          <p:cNvPr id="118" name="Google Shape;118;p18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18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9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6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9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b" anchorCtr="0">
            <a:normAutofit/>
          </a:bodyPr>
          <a:lstStyle>
            <a:lvl1pPr marL="457200" lvl="0" indent="-228600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None/>
              <a:defRPr sz="2309" b="1"/>
            </a:lvl1pPr>
            <a:lvl2pPr marL="914400" lvl="1" indent="-228600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None/>
              <a:defRPr sz="1967" b="1"/>
            </a:lvl2pPr>
            <a:lvl3pPr marL="1371600" lvl="2" indent="-228600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None/>
              <a:defRPr sz="1795" b="1"/>
            </a:lvl3pPr>
            <a:lvl4pPr marL="1828800" lvl="3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4pPr>
            <a:lvl5pPr marL="2286000" lvl="4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5pPr>
            <a:lvl6pPr marL="2743200" lvl="5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6pPr>
            <a:lvl7pPr marL="3200400" lvl="6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7pPr>
            <a:lvl8pPr marL="3657600" lvl="7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8pPr>
            <a:lvl9pPr marL="4114800" lvl="8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9pPr>
          </a:lstStyle>
          <a:p>
            <a:endParaRPr/>
          </a:p>
        </p:txBody>
      </p:sp>
      <p:sp>
        <p:nvSpPr>
          <p:cNvPr id="124" name="Google Shape;124;p19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375221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Char char="•"/>
              <a:defRPr sz="2309"/>
            </a:lvl1pPr>
            <a:lvl2pPr marL="914400" lvl="1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–"/>
              <a:defRPr sz="1967"/>
            </a:lvl2pPr>
            <a:lvl3pPr marL="1371600" lvl="2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3pPr>
            <a:lvl4pPr marL="1828800" lvl="3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–"/>
              <a:defRPr sz="1539"/>
            </a:lvl4pPr>
            <a:lvl5pPr marL="2286000" lvl="4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»"/>
              <a:defRPr sz="1539"/>
            </a:lvl5pPr>
            <a:lvl6pPr marL="2743200" lvl="5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•"/>
              <a:defRPr sz="1539"/>
            </a:lvl6pPr>
            <a:lvl7pPr marL="3200400" lvl="6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•"/>
              <a:defRPr sz="1539"/>
            </a:lvl7pPr>
            <a:lvl8pPr marL="3657600" lvl="7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•"/>
              <a:defRPr sz="1539"/>
            </a:lvl8pPr>
            <a:lvl9pPr marL="4114800" lvl="8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•"/>
              <a:defRPr sz="1539"/>
            </a:lvl9pPr>
          </a:lstStyle>
          <a:p>
            <a:endParaRPr/>
          </a:p>
        </p:txBody>
      </p:sp>
      <p:sp>
        <p:nvSpPr>
          <p:cNvPr id="125" name="Google Shape;125;p19"/>
          <p:cNvSpPr txBox="1">
            <a:spLocks noGrp="1"/>
          </p:cNvSpPr>
          <p:nvPr>
            <p:ph type="body" idx="3"/>
          </p:nvPr>
        </p:nvSpPr>
        <p:spPr>
          <a:xfrm>
            <a:off x="4645064" y="1535113"/>
            <a:ext cx="4041675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b" anchorCtr="0">
            <a:normAutofit/>
          </a:bodyPr>
          <a:lstStyle>
            <a:lvl1pPr marL="457200" lvl="0" indent="-228600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None/>
              <a:defRPr sz="2309" b="1"/>
            </a:lvl1pPr>
            <a:lvl2pPr marL="914400" lvl="1" indent="-228600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None/>
              <a:defRPr sz="1967" b="1"/>
            </a:lvl2pPr>
            <a:lvl3pPr marL="1371600" lvl="2" indent="-228600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None/>
              <a:defRPr sz="1795" b="1"/>
            </a:lvl3pPr>
            <a:lvl4pPr marL="1828800" lvl="3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4pPr>
            <a:lvl5pPr marL="2286000" lvl="4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5pPr>
            <a:lvl6pPr marL="2743200" lvl="5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6pPr>
            <a:lvl7pPr marL="3200400" lvl="6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7pPr>
            <a:lvl8pPr marL="3657600" lvl="7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8pPr>
            <a:lvl9pPr marL="4114800" lvl="8" indent="-228600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None/>
              <a:defRPr sz="1539" b="1"/>
            </a:lvl9pPr>
          </a:lstStyle>
          <a:p>
            <a:endParaRPr/>
          </a:p>
        </p:txBody>
      </p:sp>
      <p:sp>
        <p:nvSpPr>
          <p:cNvPr id="126" name="Google Shape;126;p19"/>
          <p:cNvSpPr txBox="1">
            <a:spLocks noGrp="1"/>
          </p:cNvSpPr>
          <p:nvPr>
            <p:ph type="body" idx="4"/>
          </p:nvPr>
        </p:nvSpPr>
        <p:spPr>
          <a:xfrm>
            <a:off x="4645064" y="2174875"/>
            <a:ext cx="4041675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375221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Char char="•"/>
              <a:defRPr sz="2309"/>
            </a:lvl1pPr>
            <a:lvl2pPr marL="914400" lvl="1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–"/>
              <a:defRPr sz="1967"/>
            </a:lvl2pPr>
            <a:lvl3pPr marL="1371600" lvl="2" indent="-342645" algn="l" rtl="0">
              <a:spcBef>
                <a:spcPts val="359"/>
              </a:spcBef>
              <a:spcAft>
                <a:spcPts val="0"/>
              </a:spcAft>
              <a:buClr>
                <a:schemeClr val="dk1"/>
              </a:buClr>
              <a:buSzPts val="1796"/>
              <a:buChar char="•"/>
              <a:defRPr sz="1795"/>
            </a:lvl3pPr>
            <a:lvl4pPr marL="1828800" lvl="3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–"/>
              <a:defRPr sz="1539"/>
            </a:lvl4pPr>
            <a:lvl5pPr marL="2286000" lvl="4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»"/>
              <a:defRPr sz="1539"/>
            </a:lvl5pPr>
            <a:lvl6pPr marL="2743200" lvl="5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•"/>
              <a:defRPr sz="1539"/>
            </a:lvl6pPr>
            <a:lvl7pPr marL="3200400" lvl="6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•"/>
              <a:defRPr sz="1539"/>
            </a:lvl7pPr>
            <a:lvl8pPr marL="3657600" lvl="7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•"/>
              <a:defRPr sz="1539"/>
            </a:lvl8pPr>
            <a:lvl9pPr marL="4114800" lvl="8" indent="-326326" algn="l" rtl="0">
              <a:spcBef>
                <a:spcPts val="308"/>
              </a:spcBef>
              <a:spcAft>
                <a:spcPts val="0"/>
              </a:spcAft>
              <a:buClr>
                <a:schemeClr val="dk1"/>
              </a:buClr>
              <a:buSzPts val="1539"/>
              <a:buChar char="•"/>
              <a:defRPr sz="1539"/>
            </a:lvl9pPr>
          </a:lstStyle>
          <a:p>
            <a:endParaRPr/>
          </a:p>
        </p:txBody>
      </p:sp>
      <p:sp>
        <p:nvSpPr>
          <p:cNvPr id="127" name="Google Shape;127;p19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9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9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20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20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20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0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1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1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1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21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2"/>
          <p:cNvSpPr txBox="1">
            <a:spLocks noGrp="1"/>
          </p:cNvSpPr>
          <p:nvPr>
            <p:ph type="title"/>
          </p:nvPr>
        </p:nvSpPr>
        <p:spPr>
          <a:xfrm>
            <a:off x="457238" y="273050"/>
            <a:ext cx="300825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67"/>
              <a:buFont typeface="Calibri"/>
              <a:buNone/>
              <a:defRPr sz="19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22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75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429514" algn="l" rtl="0">
              <a:spcBef>
                <a:spcPts val="633"/>
              </a:spcBef>
              <a:spcAft>
                <a:spcPts val="0"/>
              </a:spcAft>
              <a:buClr>
                <a:schemeClr val="dk1"/>
              </a:buClr>
              <a:buSzPts val="3164"/>
              <a:buChar char="•"/>
              <a:defRPr sz="3164"/>
            </a:lvl1pPr>
            <a:lvl2pPr marL="914400" lvl="1" indent="-402336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6"/>
              <a:buChar char="–"/>
              <a:defRPr sz="2736"/>
            </a:lvl2pPr>
            <a:lvl3pPr marL="1371600" lvl="2" indent="-375221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Char char="•"/>
              <a:defRPr sz="2309"/>
            </a:lvl3pPr>
            <a:lvl4pPr marL="1828800" lvl="3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–"/>
              <a:defRPr sz="1967"/>
            </a:lvl4pPr>
            <a:lvl5pPr marL="2286000" lvl="4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»"/>
              <a:defRPr sz="1967"/>
            </a:lvl5pPr>
            <a:lvl6pPr marL="2743200" lvl="5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•"/>
              <a:defRPr sz="1967"/>
            </a:lvl6pPr>
            <a:lvl7pPr marL="3200400" lvl="6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•"/>
              <a:defRPr sz="1967"/>
            </a:lvl7pPr>
            <a:lvl8pPr marL="3657600" lvl="7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•"/>
              <a:defRPr sz="1967"/>
            </a:lvl8pPr>
            <a:lvl9pPr marL="4114800" lvl="8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Char char="•"/>
              <a:defRPr sz="1967"/>
            </a:lvl9pPr>
          </a:lstStyle>
          <a:p>
            <a:endParaRPr/>
          </a:p>
        </p:txBody>
      </p:sp>
      <p:sp>
        <p:nvSpPr>
          <p:cNvPr id="143" name="Google Shape;143;p22"/>
          <p:cNvSpPr txBox="1">
            <a:spLocks noGrp="1"/>
          </p:cNvSpPr>
          <p:nvPr>
            <p:ph type="body" idx="2"/>
          </p:nvPr>
        </p:nvSpPr>
        <p:spPr>
          <a:xfrm>
            <a:off x="457238" y="1435101"/>
            <a:ext cx="300825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228600" algn="l" rtl="0">
              <a:spcBef>
                <a:spcPts val="274"/>
              </a:spcBef>
              <a:spcAft>
                <a:spcPts val="0"/>
              </a:spcAft>
              <a:buClr>
                <a:schemeClr val="dk1"/>
              </a:buClr>
              <a:buSzPts val="1368"/>
              <a:buNone/>
              <a:defRPr sz="1368"/>
            </a:lvl1pPr>
            <a:lvl2pPr marL="914400" lvl="1" indent="-228600" algn="l" rtl="0">
              <a:spcBef>
                <a:spcPts val="239"/>
              </a:spcBef>
              <a:spcAft>
                <a:spcPts val="0"/>
              </a:spcAft>
              <a:buClr>
                <a:schemeClr val="dk1"/>
              </a:buClr>
              <a:buSzPts val="1197"/>
              <a:buNone/>
              <a:defRPr sz="1197"/>
            </a:lvl2pPr>
            <a:lvl3pPr marL="1371600" lvl="2" indent="-228600" algn="l" rtl="0">
              <a:spcBef>
                <a:spcPts val="188"/>
              </a:spcBef>
              <a:spcAft>
                <a:spcPts val="0"/>
              </a:spcAft>
              <a:buClr>
                <a:schemeClr val="dk1"/>
              </a:buClr>
              <a:buSzPts val="941"/>
              <a:buNone/>
              <a:defRPr sz="941"/>
            </a:lvl3pPr>
            <a:lvl4pPr marL="1828800" lvl="3" indent="-228600" algn="l" rtl="0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/>
            </a:lvl4pPr>
            <a:lvl5pPr marL="2286000" lvl="4" indent="-228600" algn="l" rtl="0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/>
            </a:lvl5pPr>
            <a:lvl6pPr marL="2743200" lvl="5" indent="-228600" algn="l" rtl="0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/>
            </a:lvl6pPr>
            <a:lvl7pPr marL="3200400" lvl="6" indent="-228600" algn="l" rtl="0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/>
            </a:lvl7pPr>
            <a:lvl8pPr marL="3657600" lvl="7" indent="-228600" algn="l" rtl="0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/>
            </a:lvl8pPr>
            <a:lvl9pPr marL="4114800" lvl="8" indent="-228600" algn="l" rtl="0">
              <a:spcBef>
                <a:spcPts val="171"/>
              </a:spcBef>
              <a:spcAft>
                <a:spcPts val="0"/>
              </a:spcAft>
              <a:buClr>
                <a:schemeClr val="dk1"/>
              </a:buClr>
              <a:buSzPts val="855"/>
              <a:buNone/>
              <a:defRPr sz="855"/>
            </a:lvl9pPr>
          </a:lstStyle>
          <a:p>
            <a:endParaRPr/>
          </a:p>
        </p:txBody>
      </p:sp>
      <p:sp>
        <p:nvSpPr>
          <p:cNvPr id="144" name="Google Shape;144;p22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22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22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4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24"/>
          <p:cNvSpPr txBox="1">
            <a:spLocks noGrp="1"/>
          </p:cNvSpPr>
          <p:nvPr>
            <p:ph type="body" idx="1"/>
          </p:nvPr>
        </p:nvSpPr>
        <p:spPr>
          <a:xfrm rot="5400000">
            <a:off x="2308950" y="-251549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24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24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24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ctrTitle"/>
          </p:nvPr>
        </p:nvSpPr>
        <p:spPr>
          <a:xfrm>
            <a:off x="685800" y="2130426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5"/>
          <p:cNvSpPr txBox="1">
            <a:spLocks noGrp="1"/>
          </p:cNvSpPr>
          <p:nvPr>
            <p:ph type="title"/>
          </p:nvPr>
        </p:nvSpPr>
        <p:spPr>
          <a:xfrm rot="5400000">
            <a:off x="4732350" y="2171694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25"/>
          <p:cNvSpPr txBox="1">
            <a:spLocks noGrp="1"/>
          </p:cNvSpPr>
          <p:nvPr>
            <p:ph type="body" idx="1"/>
          </p:nvPr>
        </p:nvSpPr>
        <p:spPr>
          <a:xfrm rot="5400000">
            <a:off x="541313" y="190457"/>
            <a:ext cx="5851500" cy="6019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3" name="Google Shape;163;p25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25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25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6"/>
          <p:cNvSpPr txBox="1">
            <a:spLocks noGrp="1"/>
          </p:cNvSpPr>
          <p:nvPr>
            <p:ph type="body" idx="1"/>
          </p:nvPr>
        </p:nvSpPr>
        <p:spPr>
          <a:xfrm>
            <a:off x="457200" y="274644"/>
            <a:ext cx="8229600" cy="585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lvl="0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8" name="Google Shape;168;p26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26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97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5ECE7-45A4-43E5-8E87-78D9BE9292F6}" type="datetimeFigureOut">
              <a:rPr lang="ru-RU" smtClean="0"/>
              <a:t>07.12.2022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402A39-462A-40C9-91D4-B17B5428F0A2}" type="slidenum">
              <a:rPr lang="ru-RU" smtClean="0"/>
              <a:t>‹#›</a:t>
            </a:fld>
            <a:endParaRPr lang="ru-RU"/>
          </a:p>
        </p:txBody>
      </p:sp>
      <p:cxnSp>
        <p:nvCxnSpPr>
          <p:cNvPr id="5" name="Google Shape;95;p14"/>
          <p:cNvCxnSpPr/>
          <p:nvPr userDrawn="1"/>
        </p:nvCxnSpPr>
        <p:spPr>
          <a:xfrm>
            <a:off x="400262" y="588072"/>
            <a:ext cx="2875725" cy="3300"/>
          </a:xfrm>
          <a:prstGeom prst="straightConnector1">
            <a:avLst/>
          </a:prstGeom>
          <a:noFill/>
          <a:ln w="12700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" name="Picture 2" descr="\\Servertd\ServerTD\Отдел маркетинга\СТРАТЕГИЯ\!Стратегия УРАЛ 2019-2023 февр 2019\Стратегия 2019\Стратегия АЗ УРАЛ 2020-2024 гг\Шаблон презентации\шаблон презентации лого.png"/>
          <p:cNvPicPr>
            <a:picLocks noChangeAspect="1" noChangeArrowheads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5901" y="254705"/>
            <a:ext cx="990637" cy="22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\\Servertd\ServerTD\Отдел маркетинга\СТРАТЕГИЯ\!Стратегия УРАЛ 2019-2023 февр 2019\Стратегия 2019\Стратегия АЗ УРАЛ 2020-2024 гг\Шаблон презентации\шаблон презентации2.png"/>
          <p:cNvPicPr>
            <a:picLocks noChangeAspect="1" noChangeArrowheads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42631" y="254705"/>
            <a:ext cx="1590803" cy="32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0008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итульный слайд">
  <p:cSld name="2_Титульный слайд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5" name="Google Shape;175;p28"/>
          <p:cNvCxnSpPr/>
          <p:nvPr/>
        </p:nvCxnSpPr>
        <p:spPr>
          <a:xfrm>
            <a:off x="404814" y="5751513"/>
            <a:ext cx="8327925" cy="0"/>
          </a:xfrm>
          <a:prstGeom prst="straightConnector1">
            <a:avLst/>
          </a:prstGeom>
          <a:noFill/>
          <a:ln w="12700" cap="flat" cmpd="sng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76" name="Google Shape;176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495425" y="5903915"/>
            <a:ext cx="1390650" cy="83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8" descr="C:\Users\karovmm\Desktop\Предложения для регионов и правительства\Для Презентации\liaz5292_Scania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65651" y="5907088"/>
            <a:ext cx="1612900" cy="84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8" descr="C:\Arho\Фотографии\MCV\LDT NEXT\Двухрядка LDT NEXT\special_gazon_double_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0539" y="5894390"/>
            <a:ext cx="134620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7826" y="5897563"/>
            <a:ext cx="963613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8" descr="C:\Arho\Фотографии\Урал\Урал_М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69038" y="5927725"/>
            <a:ext cx="1116012" cy="808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8" descr="Без имени-2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29514" y="5918202"/>
            <a:ext cx="1300162" cy="8112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296151" y="315913"/>
            <a:ext cx="1484313" cy="608012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8"/>
          <p:cNvSpPr txBox="1">
            <a:spLocks noGrp="1"/>
          </p:cNvSpPr>
          <p:nvPr>
            <p:ph type="subTitle" idx="1"/>
          </p:nvPr>
        </p:nvSpPr>
        <p:spPr>
          <a:xfrm>
            <a:off x="404813" y="5201824"/>
            <a:ext cx="5190075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/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ctrTitle"/>
          </p:nvPr>
        </p:nvSpPr>
        <p:spPr>
          <a:xfrm>
            <a:off x="404812" y="2303146"/>
            <a:ext cx="6002325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Титульный слайд">
  <p:cSld name="3_Титульный слайд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296151" y="315913"/>
            <a:ext cx="1484313" cy="608012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29"/>
          <p:cNvSpPr txBox="1">
            <a:spLocks noGrp="1"/>
          </p:cNvSpPr>
          <p:nvPr>
            <p:ph type="subTitle" idx="1"/>
          </p:nvPr>
        </p:nvSpPr>
        <p:spPr>
          <a:xfrm>
            <a:off x="404813" y="5201824"/>
            <a:ext cx="5190075" cy="5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/>
          <a:lstStyle>
            <a:lvl1pPr marR="0" lvl="0" algn="l" rtl="0">
              <a:spcBef>
                <a:spcPts val="280"/>
              </a:spcBef>
              <a:spcAft>
                <a:spcPts val="0"/>
              </a:spcAft>
              <a:buClr>
                <a:srgbClr val="003366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8" name="Google Shape;188;p29"/>
          <p:cNvSpPr txBox="1">
            <a:spLocks noGrp="1"/>
          </p:cNvSpPr>
          <p:nvPr>
            <p:ph type="ctrTitle"/>
          </p:nvPr>
        </p:nvSpPr>
        <p:spPr>
          <a:xfrm>
            <a:off x="404812" y="2303146"/>
            <a:ext cx="6002325" cy="5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4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cxnSp>
        <p:nvCxnSpPr>
          <p:cNvPr id="189" name="Google Shape;189;p29"/>
          <p:cNvCxnSpPr/>
          <p:nvPr/>
        </p:nvCxnSpPr>
        <p:spPr>
          <a:xfrm>
            <a:off x="404813" y="5751513"/>
            <a:ext cx="8524800" cy="0"/>
          </a:xfrm>
          <a:prstGeom prst="straightConnector1">
            <a:avLst/>
          </a:prstGeom>
          <a:noFill/>
          <a:ln w="12700" cap="flat" cmpd="sng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0" name="Google Shape;190;p29"/>
          <p:cNvCxnSpPr/>
          <p:nvPr/>
        </p:nvCxnSpPr>
        <p:spPr>
          <a:xfrm>
            <a:off x="404813" y="5751513"/>
            <a:ext cx="8524800" cy="0"/>
          </a:xfrm>
          <a:prstGeom prst="straightConnector1">
            <a:avLst/>
          </a:prstGeom>
          <a:noFill/>
          <a:ln w="12700" cap="flat" cmpd="sng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191" name="Google Shape;19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95731" y="5936562"/>
            <a:ext cx="1460245" cy="8768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9" descr="C:\Arho\Фотографии\MCV\LDT NEXT\Двухрядка LDT NEXT\special_gazon_double_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09209" y="5863834"/>
            <a:ext cx="1459115" cy="877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9"/>
          <p:cNvPicPr preferRelativeResize="0"/>
          <p:nvPr/>
        </p:nvPicPr>
        <p:blipFill rotWithShape="1">
          <a:blip r:embed="rId5">
            <a:alphaModFix/>
          </a:blip>
          <a:srcRect l="11630" t="16356" r="15082" b="6417"/>
          <a:stretch/>
        </p:blipFill>
        <p:spPr>
          <a:xfrm>
            <a:off x="1663965" y="5843418"/>
            <a:ext cx="1107836" cy="89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513" y="5858592"/>
            <a:ext cx="1360067" cy="906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9" descr="1"/>
          <p:cNvPicPr preferRelativeResize="0"/>
          <p:nvPr/>
        </p:nvPicPr>
        <p:blipFill rotWithShape="1">
          <a:blip r:embed="rId7">
            <a:alphaModFix/>
          </a:blip>
          <a:srcRect r="6200"/>
          <a:stretch/>
        </p:blipFill>
        <p:spPr>
          <a:xfrm>
            <a:off x="6209808" y="5829746"/>
            <a:ext cx="1386529" cy="983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9"/>
          <p:cNvPicPr preferRelativeResize="0"/>
          <p:nvPr/>
        </p:nvPicPr>
        <p:blipFill rotWithShape="1">
          <a:blip r:embed="rId8">
            <a:alphaModFix/>
          </a:blip>
          <a:srcRect l="4324" t="11331" r="6691"/>
          <a:stretch/>
        </p:blipFill>
        <p:spPr>
          <a:xfrm>
            <a:off x="4645904" y="5936562"/>
            <a:ext cx="1438265" cy="804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Заголовок и объект">
  <p:cSld name="2_Заголовок и объект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8" name="Google Shape;198;p30"/>
          <p:cNvCxnSpPr/>
          <p:nvPr/>
        </p:nvCxnSpPr>
        <p:spPr>
          <a:xfrm>
            <a:off x="207963" y="811213"/>
            <a:ext cx="8716950" cy="0"/>
          </a:xfrm>
          <a:prstGeom prst="straightConnector1">
            <a:avLst/>
          </a:prstGeom>
          <a:noFill/>
          <a:ln w="19050" cap="flat" cmpd="sng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9" name="Google Shape;199;p30"/>
          <p:cNvCxnSpPr/>
          <p:nvPr/>
        </p:nvCxnSpPr>
        <p:spPr>
          <a:xfrm>
            <a:off x="207963" y="6575425"/>
            <a:ext cx="8716950" cy="0"/>
          </a:xfrm>
          <a:prstGeom prst="straightConnector1">
            <a:avLst/>
          </a:prstGeom>
          <a:noFill/>
          <a:ln w="127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00" name="Google Shape;200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301" y="223838"/>
            <a:ext cx="1247775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30"/>
          <p:cNvSpPr txBox="1">
            <a:spLocks noGrp="1"/>
          </p:cNvSpPr>
          <p:nvPr>
            <p:ph type="body" idx="1"/>
          </p:nvPr>
        </p:nvSpPr>
        <p:spPr>
          <a:xfrm>
            <a:off x="223808" y="1122680"/>
            <a:ext cx="4265775" cy="13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2" name="Google Shape;202;p30"/>
          <p:cNvSpPr txBox="1">
            <a:spLocks noGrp="1"/>
          </p:cNvSpPr>
          <p:nvPr>
            <p:ph type="title"/>
          </p:nvPr>
        </p:nvSpPr>
        <p:spPr>
          <a:xfrm>
            <a:off x="213298" y="273452"/>
            <a:ext cx="7043625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3" name="Google Shape;203;p30"/>
          <p:cNvSpPr txBox="1">
            <a:spLocks noGrp="1"/>
          </p:cNvSpPr>
          <p:nvPr>
            <p:ph type="dt" idx="10"/>
          </p:nvPr>
        </p:nvSpPr>
        <p:spPr>
          <a:xfrm>
            <a:off x="4122739" y="6575425"/>
            <a:ext cx="8984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30"/>
          <p:cNvSpPr txBox="1">
            <a:spLocks noGrp="1"/>
          </p:cNvSpPr>
          <p:nvPr>
            <p:ph type="sldNum" idx="12"/>
          </p:nvPr>
        </p:nvSpPr>
        <p:spPr>
          <a:xfrm>
            <a:off x="8594726" y="6569075"/>
            <a:ext cx="3350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5" name="Google Shape;205;p30"/>
          <p:cNvSpPr txBox="1">
            <a:spLocks noGrp="1"/>
          </p:cNvSpPr>
          <p:nvPr>
            <p:ph type="ftr" idx="11"/>
          </p:nvPr>
        </p:nvSpPr>
        <p:spPr>
          <a:xfrm>
            <a:off x="212726" y="6575425"/>
            <a:ext cx="139387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ользовательский макет">
  <p:cSld name="Пользовательский макет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8" name="Google Shape;208;p3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3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3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32"/>
          <p:cNvCxnSpPr/>
          <p:nvPr/>
        </p:nvCxnSpPr>
        <p:spPr>
          <a:xfrm>
            <a:off x="207963" y="811213"/>
            <a:ext cx="8716950" cy="0"/>
          </a:xfrm>
          <a:prstGeom prst="straightConnector1">
            <a:avLst/>
          </a:prstGeom>
          <a:noFill/>
          <a:ln w="19050" cap="flat" cmpd="sng">
            <a:solidFill>
              <a:srgbClr val="00336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3" name="Google Shape;213;p32"/>
          <p:cNvCxnSpPr/>
          <p:nvPr/>
        </p:nvCxnSpPr>
        <p:spPr>
          <a:xfrm>
            <a:off x="207963" y="6575425"/>
            <a:ext cx="8716950" cy="0"/>
          </a:xfrm>
          <a:prstGeom prst="straightConnector1">
            <a:avLst/>
          </a:prstGeom>
          <a:noFill/>
          <a:ln w="12700" cap="flat" cmpd="sng">
            <a:solidFill>
              <a:srgbClr val="5F5F5F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214" name="Google Shape;214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734301" y="223838"/>
            <a:ext cx="1247775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32"/>
          <p:cNvSpPr txBox="1">
            <a:spLocks noGrp="1"/>
          </p:cNvSpPr>
          <p:nvPr>
            <p:ph type="body" idx="1"/>
          </p:nvPr>
        </p:nvSpPr>
        <p:spPr>
          <a:xfrm>
            <a:off x="217097" y="1328331"/>
            <a:ext cx="4283775" cy="879000"/>
          </a:xfrm>
          <a:prstGeom prst="rect">
            <a:avLst/>
          </a:prstGeom>
          <a:solidFill>
            <a:srgbClr val="A8A8AA"/>
          </a:solidFill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6" name="Google Shape;216;p32"/>
          <p:cNvSpPr txBox="1">
            <a:spLocks noGrp="1"/>
          </p:cNvSpPr>
          <p:nvPr>
            <p:ph type="body" idx="2"/>
          </p:nvPr>
        </p:nvSpPr>
        <p:spPr>
          <a:xfrm>
            <a:off x="4722920" y="1303177"/>
            <a:ext cx="4201650" cy="879000"/>
          </a:xfrm>
          <a:prstGeom prst="rect">
            <a:avLst/>
          </a:prstGeom>
          <a:solidFill>
            <a:srgbClr val="00468C"/>
          </a:solidFill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32"/>
          <p:cNvSpPr txBox="1">
            <a:spLocks noGrp="1"/>
          </p:cNvSpPr>
          <p:nvPr>
            <p:ph type="body" idx="3"/>
          </p:nvPr>
        </p:nvSpPr>
        <p:spPr>
          <a:xfrm>
            <a:off x="4722920" y="2319020"/>
            <a:ext cx="420165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8" name="Google Shape;218;p32"/>
          <p:cNvSpPr txBox="1">
            <a:spLocks noGrp="1"/>
          </p:cNvSpPr>
          <p:nvPr>
            <p:ph type="body" idx="4"/>
          </p:nvPr>
        </p:nvSpPr>
        <p:spPr>
          <a:xfrm>
            <a:off x="217097" y="2327898"/>
            <a:ext cx="4283775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/>
          <a:lstStyle>
            <a:lvl1pPr marL="457200" marR="0" lvl="0" indent="-3175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048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21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Char char="•"/>
              <a:defRPr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5F5F5F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9" name="Google Shape;219;p32"/>
          <p:cNvSpPr txBox="1">
            <a:spLocks noGrp="1"/>
          </p:cNvSpPr>
          <p:nvPr>
            <p:ph type="title"/>
          </p:nvPr>
        </p:nvSpPr>
        <p:spPr>
          <a:xfrm>
            <a:off x="213298" y="273452"/>
            <a:ext cx="7043625" cy="5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200" b="1" i="0" u="none" strike="noStrike" cap="none">
                <a:solidFill>
                  <a:srgbClr val="00336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0" name="Google Shape;220;p32"/>
          <p:cNvSpPr txBox="1">
            <a:spLocks noGrp="1"/>
          </p:cNvSpPr>
          <p:nvPr>
            <p:ph type="dt" idx="10"/>
          </p:nvPr>
        </p:nvSpPr>
        <p:spPr>
          <a:xfrm>
            <a:off x="4122739" y="6575425"/>
            <a:ext cx="8984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32"/>
          <p:cNvSpPr txBox="1">
            <a:spLocks noGrp="1"/>
          </p:cNvSpPr>
          <p:nvPr>
            <p:ph type="sldNum" idx="12"/>
          </p:nvPr>
        </p:nvSpPr>
        <p:spPr>
          <a:xfrm>
            <a:off x="8594726" y="6569075"/>
            <a:ext cx="33502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000" b="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2" name="Google Shape;222;p32"/>
          <p:cNvSpPr txBox="1">
            <a:spLocks noGrp="1"/>
          </p:cNvSpPr>
          <p:nvPr>
            <p:ph type="ftr" idx="11"/>
          </p:nvPr>
        </p:nvSpPr>
        <p:spPr>
          <a:xfrm>
            <a:off x="212726" y="6575425"/>
            <a:ext cx="1393875" cy="2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5F5F5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Заголовок и объект" type="obj">
  <p:cSld name="OBJECT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5" name="Google Shape;225;p3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6" name="Google Shape;226;p33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33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8" name="Google Shape;228;p33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5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5" name="Google Shape;235;p35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36" name="Google Shape;236;p3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3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3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722313" y="4406901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1" name="Google Shape;241;p3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2" name="Google Shape;242;p3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3" name="Google Shape;243;p3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3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37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7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8" name="Google Shape;248;p3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3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3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3" name="Google Shape;253;p3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4" name="Google Shape;254;p38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5" name="Google Shape;255;p3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3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3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9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0" name="Google Shape;260;p39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425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1" name="Google Shape;261;p39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425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2" name="Google Shape;262;p39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25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3" name="Google Shape;263;p39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25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4" name="Google Shape;264;p3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p3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6" name="Google Shape;266;p3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4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4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4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4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4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78" name="Google Shape;278;p42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79" name="Google Shape;279;p4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0" name="Google Shape;280;p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1" name="Google Shape;281;p4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4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43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5" name="Google Shape;285;p43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6" name="Google Shape;286;p43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87" name="Google Shape;287;p4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4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4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4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2" name="Google Shape;292;p44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3" name="Google Shape;293;p4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4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45"/>
          <p:cNvSpPr txBox="1">
            <a:spLocks noGrp="1"/>
          </p:cNvSpPr>
          <p:nvPr>
            <p:ph type="title"/>
          </p:nvPr>
        </p:nvSpPr>
        <p:spPr>
          <a:xfrm rot="5400000">
            <a:off x="4623563" y="2285238"/>
            <a:ext cx="5811900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8" name="Google Shape;298;p45"/>
          <p:cNvSpPr txBox="1">
            <a:spLocks noGrp="1"/>
          </p:cNvSpPr>
          <p:nvPr>
            <p:ph type="body" idx="1"/>
          </p:nvPr>
        </p:nvSpPr>
        <p:spPr>
          <a:xfrm rot="5400000">
            <a:off x="623063" y="370713"/>
            <a:ext cx="5811900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99" name="Google Shape;299;p4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4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1" name="Google Shape;301;p4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4038525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4648200" y="1600201"/>
            <a:ext cx="4038525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7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4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11" name="Google Shape;311;p4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4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4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4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4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9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2" name="Google Shape;322;p49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23" name="Google Shape;323;p4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4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4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50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5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9" name="Google Shape;329;p5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0" name="Google Shape;330;p5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5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5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1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51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425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6" name="Google Shape;336;p51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425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7" name="Google Shape;337;p5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25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38" name="Google Shape;338;p5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25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5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5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5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2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5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5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5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5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9" name="Google Shape;349;p5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5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4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15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54" name="Google Shape;354;p5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55" name="Google Shape;355;p5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5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5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75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55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15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1" name="Google Shape;361;p5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075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62" name="Google Shape;362;p5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5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5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5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56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8" name="Google Shape;368;p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5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5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4645026" y="1535113"/>
            <a:ext cx="4041675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4645026" y="2174875"/>
            <a:ext cx="4041675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7"/>
          <p:cNvSpPr txBox="1">
            <a:spLocks noGrp="1"/>
          </p:cNvSpPr>
          <p:nvPr>
            <p:ph type="title"/>
          </p:nvPr>
        </p:nvSpPr>
        <p:spPr>
          <a:xfrm rot="5400000">
            <a:off x="4623563" y="2285238"/>
            <a:ext cx="5811900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p57"/>
          <p:cNvSpPr txBox="1">
            <a:spLocks noGrp="1"/>
          </p:cNvSpPr>
          <p:nvPr>
            <p:ph type="body" idx="1"/>
          </p:nvPr>
        </p:nvSpPr>
        <p:spPr>
          <a:xfrm rot="5400000">
            <a:off x="623063" y="370713"/>
            <a:ext cx="5811900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4" name="Google Shape;374;p5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5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5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404813" y="5751513"/>
            <a:ext cx="8328025" cy="0"/>
          </a:xfrm>
          <a:prstGeom prst="line">
            <a:avLst/>
          </a:prstGeom>
          <a:noFill/>
          <a:ln w="1270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dirty="0">
              <a:solidFill>
                <a:srgbClr val="003366"/>
              </a:solidFill>
              <a:cs typeface="Arial" charset="0"/>
            </a:endParaRPr>
          </a:p>
        </p:txBody>
      </p:sp>
      <p:sp>
        <p:nvSpPr>
          <p:cNvPr id="12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04812" y="5201824"/>
            <a:ext cx="5190088" cy="538480"/>
          </a:xfrm>
        </p:spPr>
        <p:txBody>
          <a:bodyPr lIns="0" rIns="0" anchor="b">
            <a:noAutofit/>
          </a:bodyPr>
          <a:lstStyle>
            <a:lvl1pPr marL="0" indent="0" algn="l">
              <a:buNone/>
              <a:defRPr sz="1400" baseline="0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endParaRPr lang="ru-RU" dirty="0"/>
          </a:p>
        </p:txBody>
      </p:sp>
      <p:sp>
        <p:nvSpPr>
          <p:cNvPr id="13" name="Заголовок 1"/>
          <p:cNvSpPr>
            <a:spLocks noGrp="1"/>
          </p:cNvSpPr>
          <p:nvPr>
            <p:ph type="ctrTitle"/>
          </p:nvPr>
        </p:nvSpPr>
        <p:spPr>
          <a:xfrm>
            <a:off x="404811" y="2303145"/>
            <a:ext cx="6002339" cy="592455"/>
          </a:xfrm>
        </p:spPr>
        <p:txBody>
          <a:bodyPr lIns="0" rIns="0">
            <a:noAutofit/>
          </a:bodyPr>
          <a:lstStyle>
            <a:lvl1pPr algn="l">
              <a:defRPr sz="24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3318" y="5944041"/>
            <a:ext cx="1441450" cy="73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/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404664"/>
            <a:ext cx="2057400" cy="417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4" descr="Ð£ÑÐ°Ð» NEXT (Ð¡Ð°Ð¼Ð¾ÑÐ²Ð°Ð») 6Ñ4">
            <a:extLst>
              <a:ext uri="{FF2B5EF4-FFF2-40B4-BE49-F238E27FC236}">
                <a16:creationId xmlns:a16="http://schemas.microsoft.com/office/drawing/2014/main" id="{642735FA-3973-4A20-A8D2-6B0295D5E32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5"/>
          <a:stretch/>
        </p:blipFill>
        <p:spPr bwMode="auto">
          <a:xfrm>
            <a:off x="3092925" y="5944041"/>
            <a:ext cx="1110339" cy="701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50E6F45-80DB-4E80-87EE-46D154A1A50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372" y="5944041"/>
            <a:ext cx="1349376" cy="689190"/>
          </a:xfrm>
          <a:prstGeom prst="rect">
            <a:avLst/>
          </a:prstGeom>
        </p:spPr>
      </p:pic>
      <p:pic>
        <p:nvPicPr>
          <p:cNvPr id="32" name="Picture 8" descr="Ð£ÑÐ°Ð»-Ð (Ð¢ÑÐ³Ð°Ñ 8x8)">
            <a:extLst>
              <a:ext uri="{FF2B5EF4-FFF2-40B4-BE49-F238E27FC236}">
                <a16:creationId xmlns:a16="http://schemas.microsoft.com/office/drawing/2014/main" id="{8CCD6117-FD62-475E-8C4D-37E71CAF255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755" y="5715629"/>
            <a:ext cx="1168869" cy="954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28CCC9D-FEAC-4F57-AB0A-14741FB52EE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8" y="5903465"/>
            <a:ext cx="1168869" cy="738978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61B6394A-9467-486E-A277-324E654FC9C2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322" y="5931113"/>
            <a:ext cx="1178776" cy="73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6175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 userDrawn="1"/>
        </p:nvSpPr>
        <p:spPr bwMode="auto">
          <a:xfrm>
            <a:off x="207963" y="811213"/>
            <a:ext cx="8716962" cy="0"/>
          </a:xfrm>
          <a:prstGeom prst="line">
            <a:avLst/>
          </a:prstGeom>
          <a:noFill/>
          <a:ln w="19050">
            <a:solidFill>
              <a:srgbClr val="FF9933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1000" dirty="0">
              <a:solidFill>
                <a:srgbClr val="003366"/>
              </a:solidFill>
              <a:cs typeface="Arial" charset="0"/>
            </a:endParaRPr>
          </a:p>
        </p:txBody>
      </p:sp>
      <p:sp>
        <p:nvSpPr>
          <p:cNvPr id="14" name="Объект 2"/>
          <p:cNvSpPr>
            <a:spLocks noGrp="1"/>
          </p:cNvSpPr>
          <p:nvPr>
            <p:ph idx="1"/>
          </p:nvPr>
        </p:nvSpPr>
        <p:spPr>
          <a:xfrm>
            <a:off x="223807" y="1122680"/>
            <a:ext cx="4265883" cy="1366520"/>
          </a:xfrm>
        </p:spPr>
        <p:txBody>
          <a:bodyPr lIns="0">
            <a:noAutofit/>
          </a:bodyPr>
          <a:lstStyle>
            <a:lvl1pPr marL="172800" indent="-172800">
              <a:lnSpc>
                <a:spcPct val="110000"/>
              </a:lnSpc>
              <a:spcBef>
                <a:spcPts val="600"/>
              </a:spcBef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54013" indent="-171450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2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8400" indent="-172800">
              <a:lnSpc>
                <a:spcPct val="110000"/>
              </a:lnSpc>
              <a:spcBef>
                <a:spcPts val="600"/>
              </a:spcBef>
              <a:defRPr sz="1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</p:txBody>
      </p: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13297" y="273452"/>
            <a:ext cx="7043553" cy="524352"/>
          </a:xfrm>
        </p:spPr>
        <p:txBody>
          <a:bodyPr lIns="0" rIns="0" anchor="b">
            <a:normAutofit/>
          </a:bodyPr>
          <a:lstStyle>
            <a:lvl1pPr algn="l">
              <a:defRPr sz="2200" b="1">
                <a:solidFill>
                  <a:srgbClr val="00336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1"/>
          </p:nvPr>
        </p:nvSpPr>
        <p:spPr>
          <a:xfrm>
            <a:off x="8594725" y="6569075"/>
            <a:ext cx="334963" cy="215900"/>
          </a:xfrm>
        </p:spPr>
        <p:txBody>
          <a:bodyPr lIns="0" rIns="0"/>
          <a:lstStyle>
            <a:lvl1pPr>
              <a:defRPr sz="1000" b="0">
                <a:solidFill>
                  <a:srgbClr val="5F5F5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CBB3B23-A44D-44BA-A15A-92F4C8E9EAB2}" type="slidenum">
              <a:rPr lang="ru-RU"/>
              <a:pPr>
                <a:defRPr/>
              </a:pPr>
              <a:t>‹#›</a:t>
            </a:fld>
            <a:endParaRPr lang="ru-RU" dirty="0"/>
          </a:p>
        </p:txBody>
      </p:sp>
      <p:pic>
        <p:nvPicPr>
          <p:cNvPr id="7" name="Рисунок 6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314073"/>
            <a:ext cx="1556960" cy="28803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02644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37066" y="6338362"/>
            <a:ext cx="2743201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>
                <a:solidFill>
                  <a:prstClr val="black">
                    <a:tint val="75000"/>
                  </a:prstClr>
                </a:solidFill>
              </a:rPr>
              <a:t>Наименование документа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217333" y="6356352"/>
            <a:ext cx="28956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10</a:t>
            </a: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.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04</a:t>
            </a:r>
            <a:r>
              <a:rPr lang="ru-RU" dirty="0">
                <a:solidFill>
                  <a:prstClr val="black">
                    <a:tint val="75000"/>
                  </a:prstClr>
                </a:solidFill>
              </a:rPr>
              <a:t>.</a:t>
            </a:r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2019</a:t>
            </a:r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CC16DB-43A5-4C0B-82E9-6072A156174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 descr="\\Servertd\ServerTD\Отдел маркетинга\СТРАТЕГИЯ\!Стратегия УРАЛ 2019-2023 февр 2019\Стратегия 2019\Стратегия АЗ УРАЛ 2020-2024 гг\Шаблон презентации\шаблон презентации лого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52" y="304431"/>
            <a:ext cx="990637" cy="22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\\Servertd\ServerTD\Отдел маркетинга\СТРАТЕГИЯ\!Стратегия УРАЛ 2019-2023 февр 2019\Стратегия 2019\Стратегия АЗ УРАЛ 2020-2024 гг\Шаблон презентации\шаблон презентации полоса.png"/>
          <p:cNvPicPr>
            <a:picLocks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1" y="6373018"/>
            <a:ext cx="8978900" cy="1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124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457201" y="273050"/>
            <a:ext cx="3008250" cy="11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3575050" y="273051"/>
            <a:ext cx="5111775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457201" y="1435101"/>
            <a:ext cx="300825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76"/>
              <a:buFont typeface="Calibri"/>
              <a:buNone/>
              <a:defRPr sz="427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t" anchorCtr="0">
            <a:normAutofit/>
          </a:bodyPr>
          <a:lstStyle>
            <a:lvl1pPr marL="457200" marR="0" lvl="0" indent="-429514" algn="l" rtl="0">
              <a:spcBef>
                <a:spcPts val="633"/>
              </a:spcBef>
              <a:spcAft>
                <a:spcPts val="0"/>
              </a:spcAft>
              <a:buClr>
                <a:schemeClr val="dk1"/>
              </a:buClr>
              <a:buSzPts val="3164"/>
              <a:buFont typeface="Arial"/>
              <a:buChar char="•"/>
              <a:defRPr sz="316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2336" algn="l" rtl="0">
              <a:spcBef>
                <a:spcPts val="547"/>
              </a:spcBef>
              <a:spcAft>
                <a:spcPts val="0"/>
              </a:spcAft>
              <a:buClr>
                <a:schemeClr val="dk1"/>
              </a:buClr>
              <a:buSzPts val="2736"/>
              <a:buFont typeface="Arial"/>
              <a:buChar char="–"/>
              <a:defRPr sz="273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75221" algn="l" rtl="0">
              <a:spcBef>
                <a:spcPts val="462"/>
              </a:spcBef>
              <a:spcAft>
                <a:spcPts val="0"/>
              </a:spcAft>
              <a:buClr>
                <a:schemeClr val="dk1"/>
              </a:buClr>
              <a:buSzPts val="2309"/>
              <a:buFont typeface="Arial"/>
              <a:buChar char="•"/>
              <a:defRPr sz="2309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–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»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3504" algn="l" rtl="0">
              <a:spcBef>
                <a:spcPts val="393"/>
              </a:spcBef>
              <a:spcAft>
                <a:spcPts val="0"/>
              </a:spcAft>
              <a:buClr>
                <a:schemeClr val="dk1"/>
              </a:buClr>
              <a:buSzPts val="1967"/>
              <a:buFont typeface="Arial"/>
              <a:buChar char="•"/>
              <a:defRPr sz="196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7" name="Google Shape;87;p13"/>
          <p:cNvSpPr txBox="1">
            <a:spLocks noGrp="1"/>
          </p:cNvSpPr>
          <p:nvPr>
            <p:ph type="dt" idx="10"/>
          </p:nvPr>
        </p:nvSpPr>
        <p:spPr>
          <a:xfrm>
            <a:off x="457201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3"/>
          <p:cNvSpPr txBox="1">
            <a:spLocks noGrp="1"/>
          </p:cNvSpPr>
          <p:nvPr>
            <p:ph type="ftr" idx="11"/>
          </p:nvPr>
        </p:nvSpPr>
        <p:spPr>
          <a:xfrm>
            <a:off x="3124203" y="6356389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197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3"/>
          <p:cNvSpPr txBox="1">
            <a:spLocks noGrp="1"/>
          </p:cNvSpPr>
          <p:nvPr>
            <p:ph type="sldNum" idx="12"/>
          </p:nvPr>
        </p:nvSpPr>
        <p:spPr>
          <a:xfrm>
            <a:off x="6553200" y="6356389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197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72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dt" idx="10"/>
          </p:nvPr>
        </p:nvSpPr>
        <p:spPr>
          <a:xfrm>
            <a:off x="457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2" name="Google Shape;172;p27"/>
          <p:cNvSpPr txBox="1">
            <a:spLocks noGrp="1"/>
          </p:cNvSpPr>
          <p:nvPr>
            <p:ph type="ftr" idx="11"/>
          </p:nvPr>
        </p:nvSpPr>
        <p:spPr>
          <a:xfrm>
            <a:off x="3124200" y="6356351"/>
            <a:ext cx="289552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3" name="Google Shape;173;p27"/>
          <p:cNvSpPr txBox="1">
            <a:spLocks noGrp="1"/>
          </p:cNvSpPr>
          <p:nvPr>
            <p:ph type="sldNum" idx="12"/>
          </p:nvPr>
        </p:nvSpPr>
        <p:spPr>
          <a:xfrm>
            <a:off x="6553200" y="6356351"/>
            <a:ext cx="2133675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1" name="Google Shape;231;p3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2" name="Google Shape;232;p3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4" name="Google Shape;304;p4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5" name="Google Shape;305;p4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6" name="Google Shape;306;p4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7" name="Google Shape;307;p4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63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>
                <a:solidFill>
                  <a:srgbClr val="000000">
                    <a:tint val="75000"/>
                  </a:srgbClr>
                </a:solidFill>
              </a:rPr>
              <a:t>Наименование документа</a:t>
            </a:r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130968-7220-4A9D-80AD-7A9280C31CED}" type="slidenum">
              <a:rPr lang="ru-RU">
                <a:solidFill>
                  <a:srgbClr val="000000">
                    <a:tint val="75000"/>
                  </a:srgbClr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51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4" r:id="rId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g"/><Relationship Id="rId3" Type="http://schemas.openxmlformats.org/officeDocument/2006/relationships/image" Target="../media/image81.png"/><Relationship Id="rId7" Type="http://schemas.openxmlformats.org/officeDocument/2006/relationships/image" Target="../media/image8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g"/><Relationship Id="rId5" Type="http://schemas.openxmlformats.org/officeDocument/2006/relationships/image" Target="../media/image83.jpeg"/><Relationship Id="rId4" Type="http://schemas.openxmlformats.org/officeDocument/2006/relationships/image" Target="../media/image8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hyperlink" Target="mailto:MoshkinaNV@uralaz.ru" TargetMode="External"/><Relationship Id="rId3" Type="http://schemas.openxmlformats.org/officeDocument/2006/relationships/image" Target="../media/image81.png"/><Relationship Id="rId7" Type="http://schemas.openxmlformats.org/officeDocument/2006/relationships/image" Target="../media/image90.png"/><Relationship Id="rId12" Type="http://schemas.openxmlformats.org/officeDocument/2006/relationships/hyperlink" Target="mailto:PisarenkoOV@uralaz.ru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9.png"/><Relationship Id="rId11" Type="http://schemas.openxmlformats.org/officeDocument/2006/relationships/hyperlink" Target="http://www.uralaz.ru/" TargetMode="External"/><Relationship Id="rId5" Type="http://schemas.microsoft.com/office/2007/relationships/hdphoto" Target="../media/hdphoto1.wdp"/><Relationship Id="rId10" Type="http://schemas.openxmlformats.org/officeDocument/2006/relationships/image" Target="../media/image93.png"/><Relationship Id="rId4" Type="http://schemas.openxmlformats.org/officeDocument/2006/relationships/image" Target="../media/image88.png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jpg"/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jp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Relationship Id="rId14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g"/><Relationship Id="rId9" Type="http://schemas.openxmlformats.org/officeDocument/2006/relationships/image" Target="../media/image5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10" Type="http://schemas.openxmlformats.org/officeDocument/2006/relationships/image" Target="../media/image77.png"/><Relationship Id="rId4" Type="http://schemas.openxmlformats.org/officeDocument/2006/relationships/image" Target="../media/image71.jpeg"/><Relationship Id="rId9" Type="http://schemas.openxmlformats.org/officeDocument/2006/relationships/image" Target="../media/image7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Google Shape;381;p58" descr="F:\стажировки\для_презы\для_презы\OCIF8N0.jpg"/>
          <p:cNvPicPr preferRelativeResize="0"/>
          <p:nvPr/>
        </p:nvPicPr>
        <p:blipFill rotWithShape="1">
          <a:blip r:embed="rId3">
            <a:alphaModFix/>
          </a:blip>
          <a:srcRect l="7215" r="13590"/>
          <a:stretch/>
        </p:blipFill>
        <p:spPr>
          <a:xfrm>
            <a:off x="0" y="0"/>
            <a:ext cx="918291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8"/>
          <p:cNvSpPr/>
          <p:nvPr/>
        </p:nvSpPr>
        <p:spPr>
          <a:xfrm>
            <a:off x="704011" y="861646"/>
            <a:ext cx="84789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ru-RU" sz="3100" b="1" dirty="0" smtClean="0">
                <a:solidFill>
                  <a:srgbClr val="5C5C5C"/>
                </a:solidFill>
                <a:latin typeface="Verdana"/>
                <a:ea typeface="Verdana"/>
                <a:cs typeface="Verdana"/>
                <a:sym typeface="Verdana"/>
              </a:rPr>
              <a:t>Автомобильный завод</a:t>
            </a:r>
          </a:p>
          <a:p>
            <a:pPr algn="r"/>
            <a:r>
              <a:rPr lang="ru-RU" sz="3100" b="1" dirty="0" smtClean="0">
                <a:solidFill>
                  <a:srgbClr val="5C5C5C"/>
                </a:solidFill>
                <a:latin typeface="Verdana"/>
                <a:ea typeface="Verdana"/>
                <a:cs typeface="Verdana"/>
                <a:sym typeface="Verdana"/>
              </a:rPr>
              <a:t>«УРАЛ»</a:t>
            </a:r>
          </a:p>
        </p:txBody>
      </p:sp>
      <p:sp>
        <p:nvSpPr>
          <p:cNvPr id="5" name="Google Shape;383;p58"/>
          <p:cNvSpPr/>
          <p:nvPr/>
        </p:nvSpPr>
        <p:spPr>
          <a:xfrm>
            <a:off x="7825154" y="6380987"/>
            <a:ext cx="1433146" cy="477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/>
            <a:r>
              <a:rPr lang="ru-RU" sz="2500" b="1" smtClean="0">
                <a:solidFill>
                  <a:srgbClr val="5C5C5C"/>
                </a:solidFill>
                <a:latin typeface="Verdana"/>
                <a:ea typeface="Verdana"/>
                <a:cs typeface="Verdana"/>
                <a:sym typeface="Verdana"/>
              </a:rPr>
              <a:t>2022г</a:t>
            </a:r>
            <a:r>
              <a:rPr lang="ru-RU" sz="2500" b="1" dirty="0">
                <a:solidFill>
                  <a:srgbClr val="5C5C5C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  <a:endParaRPr lang="ru-RU" sz="2500" b="1" dirty="0" smtClean="0">
              <a:solidFill>
                <a:srgbClr val="5C5C5C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1260875" y="149073"/>
            <a:ext cx="6119976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ru-RU" sz="16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Карьерные траектории для студентов </a:t>
            </a:r>
            <a:endParaRPr lang="ru-RU" sz="16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0395" y="657877"/>
            <a:ext cx="3325748" cy="21717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203576" y="2862550"/>
            <a:ext cx="4417451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Студент ВУЗа</a:t>
            </a:r>
            <a:endParaRPr lang="ru-RU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26096" y="4711551"/>
            <a:ext cx="2008744" cy="17441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в разработке новых образцов перспективной техники на базе АО «АЗ «УРАЛ»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98677" y="3719557"/>
            <a:ext cx="2194560" cy="212794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Стажировка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(для выпускников) под руководством наставника; Преддипломная практика с последующим трудоустройством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4242" y="2112828"/>
            <a:ext cx="2194560" cy="138988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Участие в Научно-технической конференции АО «АЗ «УРАЛ»</a:t>
            </a:r>
          </a:p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(июнь 2023 года)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01496" y="2065207"/>
            <a:ext cx="2403412" cy="36667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Трудоустройство на АО «АЗ «УРАЛ»:</a:t>
            </a:r>
          </a:p>
          <a:p>
            <a:pPr marL="285750" indent="-285750" algn="ctr">
              <a:buFontTx/>
              <a:buChar char="-"/>
            </a:pP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Инженерный центр;</a:t>
            </a:r>
          </a:p>
          <a:p>
            <a:pPr marL="285750" indent="-285750" algn="ctr">
              <a:buFontTx/>
              <a:buChar char="-"/>
            </a:pP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Инженерно-технологический центр;</a:t>
            </a:r>
          </a:p>
          <a:p>
            <a:pPr marL="285750" indent="-285750" algn="ctr">
              <a:buFontTx/>
              <a:buChar char="-"/>
            </a:pPr>
            <a:r>
              <a:rPr lang="ru-RU" sz="1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Департамент производственного инжиниринга;</a:t>
            </a:r>
          </a:p>
          <a:p>
            <a:pPr algn="ctr"/>
            <a:r>
              <a:rPr lang="ru-RU" sz="13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 Управление проектами и инвестициями</a:t>
            </a:r>
            <a:endParaRPr lang="ru-RU" sz="1300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Стрелка вниз 25"/>
          <p:cNvSpPr/>
          <p:nvPr/>
        </p:nvSpPr>
        <p:spPr>
          <a:xfrm rot="4755835">
            <a:off x="2668248" y="2870125"/>
            <a:ext cx="338328" cy="91543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низ 26"/>
          <p:cNvSpPr/>
          <p:nvPr/>
        </p:nvSpPr>
        <p:spPr>
          <a:xfrm rot="3282526">
            <a:off x="2887812" y="3410042"/>
            <a:ext cx="338328" cy="1061792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Стрелка вниз 27"/>
          <p:cNvSpPr/>
          <p:nvPr/>
        </p:nvSpPr>
        <p:spPr>
          <a:xfrm rot="18797131">
            <a:off x="5022610" y="3426277"/>
            <a:ext cx="338328" cy="122793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Стрелка вниз 28"/>
          <p:cNvSpPr/>
          <p:nvPr/>
        </p:nvSpPr>
        <p:spPr>
          <a:xfrm rot="17083606">
            <a:off x="5679405" y="2858193"/>
            <a:ext cx="338328" cy="1060686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567700" y="4711550"/>
            <a:ext cx="1959630" cy="17441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Технологическое </a:t>
            </a:r>
            <a:r>
              <a:rPr lang="ru-RU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сопровождение и 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поддержка процесса проектирования  продукта на АО «АЗ «УРАЛ»</a:t>
            </a:r>
            <a:endParaRPr lang="ru-RU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Стрелка вниз 14"/>
          <p:cNvSpPr/>
          <p:nvPr/>
        </p:nvSpPr>
        <p:spPr>
          <a:xfrm rot="21442454">
            <a:off x="3839965" y="3694184"/>
            <a:ext cx="338328" cy="1003664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63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>
            <a:spLocks noGrp="1"/>
          </p:cNvSpPr>
          <p:nvPr>
            <p:ph type="sldNum" idx="12"/>
          </p:nvPr>
        </p:nvSpPr>
        <p:spPr>
          <a:xfrm>
            <a:off x="7134845" y="649290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/>
          <a:p>
            <a:pPr indent="-228600"/>
            <a:fld id="{00000000-1234-1234-1234-123412341234}" type="slidenum">
              <a:rPr lang="ru-RU" sz="1600"/>
              <a:pPr indent="-228600"/>
              <a:t>11</a:t>
            </a:fld>
            <a:endParaRPr sz="16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9144793" cy="5162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999896" y="212885"/>
            <a:ext cx="4794096" cy="32316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ru-RU" sz="15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Программы для молодых сотрудников</a:t>
            </a:r>
            <a:endParaRPr lang="ru-RU" sz="15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857250"/>
            <a:ext cx="9144793" cy="5162236"/>
          </a:xfrm>
          <a:prstGeom prst="rect">
            <a:avLst/>
          </a:prstGeom>
        </p:spPr>
      </p:pic>
      <p:sp>
        <p:nvSpPr>
          <p:cNvPr id="5" name="Скругленный прямоугольник 4"/>
          <p:cNvSpPr/>
          <p:nvPr/>
        </p:nvSpPr>
        <p:spPr>
          <a:xfrm>
            <a:off x="645021" y="2915430"/>
            <a:ext cx="4042408" cy="41610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Программа Подготовки и развития лидеров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76" y="857250"/>
            <a:ext cx="2554451" cy="191623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41" y="3627940"/>
            <a:ext cx="3182902" cy="2122348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927694" y="5905117"/>
            <a:ext cx="4063778" cy="4695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Участие в Научно-технической конференции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002" y="857250"/>
            <a:ext cx="2528783" cy="18967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76" y="840455"/>
            <a:ext cx="2767774" cy="2077129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5565570" y="3000000"/>
            <a:ext cx="3523566" cy="4439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Командообразующие</a:t>
            </a:r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 мероприятия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021" y="3473480"/>
            <a:ext cx="3600000" cy="2400000"/>
          </a:xfrm>
          <a:prstGeom prst="rect">
            <a:avLst/>
          </a:prstGeom>
        </p:spPr>
      </p:pic>
      <p:sp>
        <p:nvSpPr>
          <p:cNvPr id="17" name="Скругленный прямоугольник 16"/>
          <p:cNvSpPr/>
          <p:nvPr/>
        </p:nvSpPr>
        <p:spPr>
          <a:xfrm>
            <a:off x="333166" y="5926643"/>
            <a:ext cx="4063778" cy="469578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Форум работающей молодежи</a:t>
            </a:r>
          </a:p>
        </p:txBody>
      </p:sp>
    </p:spTree>
    <p:extLst>
      <p:ext uri="{BB962C8B-B14F-4D97-AF65-F5344CB8AC3E}">
        <p14:creationId xmlns:p14="http://schemas.microsoft.com/office/powerpoint/2010/main" val="143640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>
            <a:spLocks noGrp="1"/>
          </p:cNvSpPr>
          <p:nvPr>
            <p:ph type="sldNum" idx="12"/>
          </p:nvPr>
        </p:nvSpPr>
        <p:spPr>
          <a:xfrm>
            <a:off x="7134845" y="649290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/>
          <a:p>
            <a:pPr indent="-228600"/>
            <a:fld id="{00000000-1234-1234-1234-123412341234}" type="slidenum">
              <a:rPr lang="ru-RU" sz="1600"/>
              <a:pPr indent="-228600"/>
              <a:t>12</a:t>
            </a:fld>
            <a:endParaRPr sz="16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93" y="909741"/>
            <a:ext cx="9144793" cy="5360670"/>
          </a:xfrm>
          <a:prstGeom prst="rect">
            <a:avLst/>
          </a:prstGeom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2298517" y="137877"/>
            <a:ext cx="4579811" cy="43836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Стажировка и </a:t>
            </a: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трудоустройство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83024" y="1664012"/>
            <a:ext cx="2534600" cy="10678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Иногородним молодым специалистам компенсируется стоимость аренды жилья </a:t>
            </a:r>
            <a:endParaRPr lang="ru-RU" sz="1200" dirty="0" smtClean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</a:t>
            </a:r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15 000 руб.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3024" y="3056144"/>
            <a:ext cx="2534600" cy="106786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До 700 тыс. руб. молодым специалистам – на первоначальный взнос по ипотечному кредиту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83024" y="4448276"/>
            <a:ext cx="2534600" cy="80301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300 тыс. руб. подъемные на благоустройство жилья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226923" y="1186081"/>
            <a:ext cx="4577787" cy="56557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трудоустройстве заключается постоянный трудовой договор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87075" y="2304332"/>
            <a:ext cx="4651265" cy="75181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 время стажировки (до года) закрепляется наставник, составляется план адаптации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19795" y="3675963"/>
            <a:ext cx="4651265" cy="7723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 итогам стажировки и адаптации (по истечении года работы) проводится аттестация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19795" y="5079703"/>
            <a:ext cx="4651265" cy="80462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При положительном прохождении аттестации проводится повышение категории и уровня заработной платы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7330" y="1803984"/>
            <a:ext cx="606185" cy="44801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2723" y="3142060"/>
            <a:ext cx="606185" cy="44801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143" y="4534163"/>
            <a:ext cx="606185" cy="501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849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>
            <a:spLocks noGrp="1"/>
          </p:cNvSpPr>
          <p:nvPr>
            <p:ph type="sldNum" idx="12"/>
          </p:nvPr>
        </p:nvSpPr>
        <p:spPr>
          <a:xfrm>
            <a:off x="7134845" y="649290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/>
          <a:p>
            <a:pPr indent="-228600"/>
            <a:fld id="{00000000-1234-1234-1234-123412341234}" type="slidenum">
              <a:rPr lang="ru-RU" sz="1600"/>
              <a:pPr indent="-228600"/>
              <a:t>13</a:t>
            </a:fld>
            <a:endParaRPr sz="160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9576"/>
            <a:ext cx="9144793" cy="51622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2521104" y="222253"/>
            <a:ext cx="354117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spcBef>
                <a:spcPts val="450"/>
              </a:spcBef>
            </a:pPr>
            <a:r>
              <a:rPr lang="ru-RU" sz="1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Наши контакты</a:t>
            </a:r>
            <a:endParaRPr lang="ru-RU" sz="18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79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47" y="3165209"/>
            <a:ext cx="7146002" cy="30172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6485" y="3389200"/>
            <a:ext cx="2415436" cy="24043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214" y="2540094"/>
            <a:ext cx="601375" cy="6082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693775" y="2638736"/>
            <a:ext cx="21581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Подписывайся на нас в социальном сообществе </a:t>
            </a:r>
            <a:r>
              <a:rPr lang="ru-RU" sz="12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Vkontakte</a:t>
            </a:r>
            <a:endParaRPr lang="ru-RU" sz="12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412" y="1148260"/>
            <a:ext cx="634706" cy="64138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44551" y="1148260"/>
            <a:ext cx="689947" cy="68994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66931" y="1185370"/>
            <a:ext cx="646847" cy="65283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69426" y="1341996"/>
            <a:ext cx="14916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hlinkClick r:id="rId11"/>
              </a:rPr>
              <a:t>www</a:t>
            </a:r>
            <a:r>
              <a:rPr lang="ru-RU" sz="1600" dirty="0">
                <a:hlinkClick r:id="rId11"/>
              </a:rPr>
              <a:t>.</a:t>
            </a:r>
            <a:r>
              <a:rPr lang="en-US" sz="1600" dirty="0">
                <a:hlinkClick r:id="rId11"/>
              </a:rPr>
              <a:t>uralaz.ru</a:t>
            </a:r>
            <a:r>
              <a:rPr lang="en-US" sz="1600" dirty="0"/>
              <a:t> </a:t>
            </a:r>
            <a:endParaRPr lang="ru-RU" sz="1600" dirty="0"/>
          </a:p>
        </p:txBody>
      </p:sp>
      <p:sp>
        <p:nvSpPr>
          <p:cNvPr id="17" name="TextBox 16"/>
          <p:cNvSpPr txBox="1"/>
          <p:nvPr/>
        </p:nvSpPr>
        <p:spPr>
          <a:xfrm>
            <a:off x="4180387" y="1262694"/>
            <a:ext cx="19198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2"/>
              </a:rPr>
              <a:t>KoloskovaEA@uralaz.ru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  <a:hlinkClick r:id="rId13"/>
              </a:rPr>
              <a:t>MoshkinaNV@uralaz.ru</a:t>
            </a:r>
            <a:r>
              <a:rPr lang="en-US" sz="11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ru-RU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" name="Google Shape;601;p68"/>
          <p:cNvSpPr txBox="1">
            <a:spLocks noChangeArrowheads="1"/>
          </p:cNvSpPr>
          <p:nvPr/>
        </p:nvSpPr>
        <p:spPr bwMode="auto">
          <a:xfrm>
            <a:off x="1067988" y="1320124"/>
            <a:ext cx="1819275" cy="438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9" tIns="34275" rIns="68569" bIns="34275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(3513) 29-</a:t>
            </a:r>
            <a:r>
              <a:rPr lang="en-US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79-07</a:t>
            </a:r>
            <a:r>
              <a:rPr lang="ru-RU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ru-RU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(3513) 29-13-</a:t>
            </a:r>
            <a:r>
              <a:rPr lang="en-US" altLang="ru-RU" sz="1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66</a:t>
            </a:r>
            <a:endParaRPr lang="ru-RU" altLang="ru-RU" sz="1200" b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142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60"/>
          <p:cNvSpPr txBox="1">
            <a:spLocks noGrp="1"/>
          </p:cNvSpPr>
          <p:nvPr>
            <p:ph type="sldNum" idx="12"/>
          </p:nvPr>
        </p:nvSpPr>
        <p:spPr>
          <a:xfrm>
            <a:off x="7134845" y="6492900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/>
          <a:p>
            <a:pPr indent="-228600"/>
            <a:fld id="{00000000-1234-1234-1234-123412341234}" type="slidenum">
              <a:rPr lang="ru-RU" sz="1600"/>
              <a:pPr indent="-228600"/>
              <a:t>2</a:t>
            </a:fld>
            <a:endParaRPr sz="1600"/>
          </a:p>
        </p:txBody>
      </p:sp>
      <p:sp>
        <p:nvSpPr>
          <p:cNvPr id="22" name="Google Shape;511;p64"/>
          <p:cNvSpPr txBox="1"/>
          <p:nvPr/>
        </p:nvSpPr>
        <p:spPr>
          <a:xfrm>
            <a:off x="2111683" y="87016"/>
            <a:ext cx="46357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Из истории предприятия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05032" y="847707"/>
            <a:ext cx="8737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>
                <a:solidFill>
                  <a:srgbClr val="36393C"/>
                </a:solidFill>
              </a:rPr>
              <a:t>	</a:t>
            </a:r>
            <a:r>
              <a:rPr lang="ru-RU" sz="1600" dirty="0" smtClean="0">
                <a:solidFill>
                  <a:srgbClr val="3639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Предприятие </a:t>
            </a:r>
            <a:r>
              <a:rPr lang="ru-RU" sz="1600" dirty="0">
                <a:solidFill>
                  <a:srgbClr val="3639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ведет свою историю с 30 ноября 1941 года — в этот день Государственный Комитет обороны СССР принял решение об организации в Миассе автомоторного и литейного производств, эвакуированных с Московского автомобильного завода имени Сталина (ЗИС). 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3672" y="5219030"/>
            <a:ext cx="395821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36393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 июля 1944 года с конвейера авто­завода сошел первый грузовик «ЗиС-5В».</a:t>
            </a:r>
            <a:endParaRPr lang="ru-RU" sz="16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60" y="2310108"/>
            <a:ext cx="3314222" cy="2523739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690872" y="5132139"/>
            <a:ext cx="445312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Высокая </a:t>
            </a:r>
            <a:r>
              <a:rPr lang="ru-RU" sz="1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проходимость, большая грузоподъемность, мощность и надежность </a:t>
            </a:r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«Урала» </a:t>
            </a:r>
          </a:p>
          <a:p>
            <a:pPr algn="ctr"/>
            <a:r>
              <a:rPr lang="ru-RU" sz="16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известна во всем мире.</a:t>
            </a:r>
            <a:endParaRPr lang="ru-RU" sz="1600" dirty="0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0774" y="2300968"/>
            <a:ext cx="3725311" cy="2484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446;p61"/>
          <p:cNvSpPr/>
          <p:nvPr/>
        </p:nvSpPr>
        <p:spPr>
          <a:xfrm rot="19428404" flipV="1">
            <a:off x="-275376" y="3215747"/>
            <a:ext cx="9821980" cy="2115516"/>
          </a:xfrm>
          <a:custGeom>
            <a:avLst/>
            <a:gdLst>
              <a:gd name="connsiteX0" fmla="*/ 0 w 120000"/>
              <a:gd name="connsiteY0" fmla="*/ 133805 h 133805"/>
              <a:gd name="connsiteX1" fmla="*/ 103200 w 120000"/>
              <a:gd name="connsiteY1" fmla="*/ 28805 h 133805"/>
              <a:gd name="connsiteX2" fmla="*/ 102197 w 120000"/>
              <a:gd name="connsiteY2" fmla="*/ 0 h 133805"/>
              <a:gd name="connsiteX3" fmla="*/ 120000 w 120000"/>
              <a:gd name="connsiteY3" fmla="*/ 32591 h 133805"/>
              <a:gd name="connsiteX4" fmla="*/ 104938 w 120000"/>
              <a:gd name="connsiteY4" fmla="*/ 63377 h 133805"/>
              <a:gd name="connsiteX5" fmla="*/ 104184 w 120000"/>
              <a:gd name="connsiteY5" fmla="*/ 48377 h 133805"/>
              <a:gd name="connsiteX6" fmla="*/ 0 w 120000"/>
              <a:gd name="connsiteY6" fmla="*/ 133805 h 133805"/>
              <a:gd name="connsiteX0" fmla="*/ 0 w 120000"/>
              <a:gd name="connsiteY0" fmla="*/ 133805 h 133805"/>
              <a:gd name="connsiteX1" fmla="*/ 103200 w 120000"/>
              <a:gd name="connsiteY1" fmla="*/ 28805 h 133805"/>
              <a:gd name="connsiteX2" fmla="*/ 102197 w 120000"/>
              <a:gd name="connsiteY2" fmla="*/ 0 h 133805"/>
              <a:gd name="connsiteX3" fmla="*/ 120000 w 120000"/>
              <a:gd name="connsiteY3" fmla="*/ 32591 h 133805"/>
              <a:gd name="connsiteX4" fmla="*/ 104670 w 120000"/>
              <a:gd name="connsiteY4" fmla="*/ 72404 h 133805"/>
              <a:gd name="connsiteX5" fmla="*/ 104184 w 120000"/>
              <a:gd name="connsiteY5" fmla="*/ 48377 h 133805"/>
              <a:gd name="connsiteX6" fmla="*/ 0 w 120000"/>
              <a:gd name="connsiteY6" fmla="*/ 133805 h 133805"/>
              <a:gd name="connsiteX0" fmla="*/ 0 w 120000"/>
              <a:gd name="connsiteY0" fmla="*/ 123713 h 123713"/>
              <a:gd name="connsiteX1" fmla="*/ 103200 w 120000"/>
              <a:gd name="connsiteY1" fmla="*/ 18713 h 123713"/>
              <a:gd name="connsiteX2" fmla="*/ 103312 w 120000"/>
              <a:gd name="connsiteY2" fmla="*/ 0 h 123713"/>
              <a:gd name="connsiteX3" fmla="*/ 120000 w 120000"/>
              <a:gd name="connsiteY3" fmla="*/ 22499 h 123713"/>
              <a:gd name="connsiteX4" fmla="*/ 104670 w 120000"/>
              <a:gd name="connsiteY4" fmla="*/ 62312 h 123713"/>
              <a:gd name="connsiteX5" fmla="*/ 104184 w 120000"/>
              <a:gd name="connsiteY5" fmla="*/ 38285 h 123713"/>
              <a:gd name="connsiteX6" fmla="*/ 0 w 120000"/>
              <a:gd name="connsiteY6" fmla="*/ 123713 h 123713"/>
              <a:gd name="connsiteX0" fmla="*/ 0 w 120000"/>
              <a:gd name="connsiteY0" fmla="*/ 123713 h 123713"/>
              <a:gd name="connsiteX1" fmla="*/ 103200 w 120000"/>
              <a:gd name="connsiteY1" fmla="*/ 18713 h 123713"/>
              <a:gd name="connsiteX2" fmla="*/ 103312 w 120000"/>
              <a:gd name="connsiteY2" fmla="*/ 0 h 123713"/>
              <a:gd name="connsiteX3" fmla="*/ 120000 w 120000"/>
              <a:gd name="connsiteY3" fmla="*/ 22499 h 123713"/>
              <a:gd name="connsiteX4" fmla="*/ 104752 w 120000"/>
              <a:gd name="connsiteY4" fmla="*/ 48743 h 123713"/>
              <a:gd name="connsiteX5" fmla="*/ 104184 w 120000"/>
              <a:gd name="connsiteY5" fmla="*/ 38285 h 123713"/>
              <a:gd name="connsiteX6" fmla="*/ 0 w 120000"/>
              <a:gd name="connsiteY6" fmla="*/ 123713 h 123713"/>
              <a:gd name="connsiteX0" fmla="*/ 0 w 120000"/>
              <a:gd name="connsiteY0" fmla="*/ 123713 h 123713"/>
              <a:gd name="connsiteX1" fmla="*/ 103200 w 120000"/>
              <a:gd name="connsiteY1" fmla="*/ 18713 h 123713"/>
              <a:gd name="connsiteX2" fmla="*/ 103312 w 120000"/>
              <a:gd name="connsiteY2" fmla="*/ 0 h 123713"/>
              <a:gd name="connsiteX3" fmla="*/ 120000 w 120000"/>
              <a:gd name="connsiteY3" fmla="*/ 22499 h 123713"/>
              <a:gd name="connsiteX4" fmla="*/ 104579 w 120000"/>
              <a:gd name="connsiteY4" fmla="*/ 53765 h 123713"/>
              <a:gd name="connsiteX5" fmla="*/ 104184 w 120000"/>
              <a:gd name="connsiteY5" fmla="*/ 38285 h 123713"/>
              <a:gd name="connsiteX6" fmla="*/ 0 w 120000"/>
              <a:gd name="connsiteY6" fmla="*/ 123713 h 123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000" h="123713" extrusionOk="0">
                <a:moveTo>
                  <a:pt x="0" y="123713"/>
                </a:moveTo>
                <a:cubicBezTo>
                  <a:pt x="13333" y="70380"/>
                  <a:pt x="47733" y="35380"/>
                  <a:pt x="103200" y="18713"/>
                </a:cubicBezTo>
                <a:cubicBezTo>
                  <a:pt x="102949" y="13713"/>
                  <a:pt x="103563" y="5000"/>
                  <a:pt x="103312" y="0"/>
                </a:cubicBezTo>
                <a:lnTo>
                  <a:pt x="120000" y="22499"/>
                </a:lnTo>
                <a:lnTo>
                  <a:pt x="104579" y="53765"/>
                </a:lnTo>
                <a:cubicBezTo>
                  <a:pt x="104328" y="48765"/>
                  <a:pt x="104435" y="43285"/>
                  <a:pt x="104184" y="38285"/>
                </a:cubicBezTo>
                <a:cubicBezTo>
                  <a:pt x="54728" y="44952"/>
                  <a:pt x="20000" y="73428"/>
                  <a:pt x="0" y="123713"/>
                </a:cubicBezTo>
                <a:close/>
              </a:path>
            </a:pathLst>
          </a:custGeom>
          <a:gradFill>
            <a:gsLst>
              <a:gs pos="0">
                <a:srgbClr val="003569"/>
              </a:gs>
              <a:gs pos="50000">
                <a:srgbClr val="93B3D7"/>
              </a:gs>
              <a:gs pos="100000">
                <a:srgbClr val="E0E8F4"/>
              </a:gs>
            </a:gsLst>
            <a:lin ang="5400012" scaled="0"/>
          </a:gradFill>
          <a:ln w="254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vert="horz" wrap="square" lIns="91425" tIns="91425" rIns="91425" bIns="91425" anchor="ctr" anchorCtr="0">
            <a:noAutofit/>
          </a:bodyPr>
          <a:lstStyle/>
          <a:p>
            <a:endParaRPr/>
          </a:p>
        </p:txBody>
      </p:sp>
      <p:pic>
        <p:nvPicPr>
          <p:cNvPr id="448" name="Google Shape;448;p61" descr="\\Servertd\отдел маркетинга\OBMEN2\2017\08 Август\Приезд иностранных делегаций\некст 2кабинка борт2 сжат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45011" y="2434769"/>
            <a:ext cx="1128108" cy="753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61" descr="\\Servertd\отдел маркетинга\OBMEN2\2016\02Февраль\Совещание Газпром (к визиту Миллера)\на отправку\исходники\Превью\некст вахта метан превью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96273" y="3819730"/>
            <a:ext cx="1194970" cy="797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61" descr="\\Servertd\отдел маркетинга\OBMEN2\2017\02 Февраль\Запрос Минпромторга РФ\Фото\Самосвал УРАЛ-55571 6х6\самосвал Некст для Гановера сжат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61725" y="3038116"/>
            <a:ext cx="1366107" cy="91073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2" name="Google Shape;452;p61"/>
          <p:cNvGraphicFramePr/>
          <p:nvPr>
            <p:extLst>
              <p:ext uri="{D42A27DB-BD31-4B8C-83A1-F6EECF244321}">
                <p14:modId xmlns:p14="http://schemas.microsoft.com/office/powerpoint/2010/main" val="3231493709"/>
              </p:ext>
            </p:extLst>
          </p:nvPr>
        </p:nvGraphicFramePr>
        <p:xfrm>
          <a:off x="820748" y="4926599"/>
          <a:ext cx="853400" cy="538000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85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1961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800" marR="100800" marT="50500" marB="505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Урал-375</a:t>
                      </a:r>
                      <a:endParaRPr dirty="0"/>
                    </a:p>
                  </a:txBody>
                  <a:tcPr marL="100800" marR="100800" marT="50500" marB="5050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55" name="Google Shape;455;p6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494774" y="3618323"/>
            <a:ext cx="1021941" cy="807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61" descr="\\Server\guest\Корзухин\355м.jpg"/>
          <p:cNvPicPr preferRelativeResize="0"/>
          <p:nvPr/>
        </p:nvPicPr>
        <p:blipFill rotWithShape="1">
          <a:blip r:embed="rId7">
            <a:alphaModFix/>
          </a:blip>
          <a:srcRect l="15545" t="18065"/>
          <a:stretch/>
        </p:blipFill>
        <p:spPr>
          <a:xfrm>
            <a:off x="1771362" y="5541865"/>
            <a:ext cx="1262727" cy="81452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61" name="Google Shape;461;p61"/>
          <p:cNvGraphicFramePr/>
          <p:nvPr>
            <p:extLst>
              <p:ext uri="{D42A27DB-BD31-4B8C-83A1-F6EECF244321}">
                <p14:modId xmlns:p14="http://schemas.microsoft.com/office/powerpoint/2010/main" val="1640818440"/>
              </p:ext>
            </p:extLst>
          </p:nvPr>
        </p:nvGraphicFramePr>
        <p:xfrm>
          <a:off x="4872126" y="5262987"/>
          <a:ext cx="873325" cy="738550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87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6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2014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92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Урал-М </a:t>
                      </a:r>
                      <a:endParaRPr dirty="0"/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2" name="Google Shape;462;p61"/>
          <p:cNvGraphicFramePr/>
          <p:nvPr>
            <p:extLst>
              <p:ext uri="{D42A27DB-BD31-4B8C-83A1-F6EECF244321}">
                <p14:modId xmlns:p14="http://schemas.microsoft.com/office/powerpoint/2010/main" val="3938097705"/>
              </p:ext>
            </p:extLst>
          </p:nvPr>
        </p:nvGraphicFramePr>
        <p:xfrm>
          <a:off x="3253338" y="4008036"/>
          <a:ext cx="952700" cy="609450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9527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2015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Урал-</a:t>
                      </a:r>
                      <a:r>
                        <a:rPr lang="ru-RU" sz="1100" b="1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NEXT</a:t>
                      </a: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dirty="0"/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3" name="Google Shape;463;p61"/>
          <p:cNvGraphicFramePr/>
          <p:nvPr>
            <p:extLst>
              <p:ext uri="{D42A27DB-BD31-4B8C-83A1-F6EECF244321}">
                <p14:modId xmlns:p14="http://schemas.microsoft.com/office/powerpoint/2010/main" val="908624883"/>
              </p:ext>
            </p:extLst>
          </p:nvPr>
        </p:nvGraphicFramePr>
        <p:xfrm>
          <a:off x="5987649" y="4617486"/>
          <a:ext cx="873325" cy="678104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873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3379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2016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Урал </a:t>
                      </a:r>
                      <a:r>
                        <a:rPr lang="ru-RU" sz="1100" b="1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CNG</a:t>
                      </a: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</a:t>
                      </a:r>
                      <a:endParaRPr dirty="0"/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4" name="Google Shape;464;p61"/>
          <p:cNvGraphicFramePr/>
          <p:nvPr>
            <p:extLst>
              <p:ext uri="{D42A27DB-BD31-4B8C-83A1-F6EECF244321}">
                <p14:modId xmlns:p14="http://schemas.microsoft.com/office/powerpoint/2010/main" val="743193145"/>
              </p:ext>
            </p:extLst>
          </p:nvPr>
        </p:nvGraphicFramePr>
        <p:xfrm>
          <a:off x="4311169" y="3187887"/>
          <a:ext cx="961950" cy="909225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961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2017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9700" marR="39700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45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Урал </a:t>
                      </a:r>
                      <a:r>
                        <a:rPr lang="ru-RU" sz="1100" b="1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NEXT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с двухрядной кабиной</a:t>
                      </a:r>
                      <a:endParaRPr dirty="0"/>
                    </a:p>
                  </a:txBody>
                  <a:tcPr marL="39700" marR="39700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5" name="Google Shape;465;p61"/>
          <p:cNvGraphicFramePr/>
          <p:nvPr>
            <p:extLst>
              <p:ext uri="{D42A27DB-BD31-4B8C-83A1-F6EECF244321}">
                <p14:modId xmlns:p14="http://schemas.microsoft.com/office/powerpoint/2010/main" val="184496408"/>
              </p:ext>
            </p:extLst>
          </p:nvPr>
        </p:nvGraphicFramePr>
        <p:xfrm>
          <a:off x="5579873" y="2569819"/>
          <a:ext cx="1207450" cy="814925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120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0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/>
                        <a:t>2018 - </a:t>
                      </a:r>
                      <a:r>
                        <a:rPr lang="ru-RU" sz="1200" u="none" strike="noStrike" cap="none" dirty="0" err="1"/>
                        <a:t>2019гг</a:t>
                      </a:r>
                      <a:r>
                        <a:rPr lang="ru-RU" sz="1200" u="none" strike="noStrike" cap="none" dirty="0"/>
                        <a:t>.</a:t>
                      </a:r>
                      <a:endParaRPr sz="1200" u="none" strike="noStrike" cap="none" dirty="0"/>
                    </a:p>
                  </a:txBody>
                  <a:tcPr marL="100800" marR="100800" marT="50350" marB="503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45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u="none" strike="noStrike" cap="none" dirty="0">
                          <a:solidFill>
                            <a:srgbClr val="002060"/>
                          </a:solidFill>
                        </a:rPr>
                        <a:t>Урал-</a:t>
                      </a:r>
                      <a:r>
                        <a:rPr lang="ru-RU" sz="800" b="1" u="none" strike="noStrike" cap="none" dirty="0" err="1">
                          <a:solidFill>
                            <a:srgbClr val="002060"/>
                          </a:solidFill>
                        </a:rPr>
                        <a:t>С26</a:t>
                      </a:r>
                      <a:r>
                        <a:rPr lang="ru-RU" sz="800" b="1" u="none" strike="noStrike" cap="none" dirty="0">
                          <a:solidFill>
                            <a:srgbClr val="002060"/>
                          </a:solidFill>
                        </a:rPr>
                        <a:t> (</a:t>
                      </a:r>
                      <a:r>
                        <a:rPr lang="ru-RU" sz="800" b="1" u="none" strike="noStrike" cap="none" dirty="0" err="1">
                          <a:solidFill>
                            <a:srgbClr val="002060"/>
                          </a:solidFill>
                        </a:rPr>
                        <a:t>6х4</a:t>
                      </a:r>
                      <a:r>
                        <a:rPr lang="ru-RU" sz="800" b="1" u="none" strike="noStrike" cap="none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u="none" strike="noStrike" cap="none" dirty="0">
                          <a:solidFill>
                            <a:srgbClr val="002060"/>
                          </a:solidFill>
                        </a:rPr>
                        <a:t>Урал-</a:t>
                      </a:r>
                      <a:r>
                        <a:rPr lang="ru-RU" sz="800" b="1" u="none" strike="noStrike" cap="none" dirty="0" err="1">
                          <a:solidFill>
                            <a:srgbClr val="002060"/>
                          </a:solidFill>
                        </a:rPr>
                        <a:t>Т26</a:t>
                      </a:r>
                      <a:r>
                        <a:rPr lang="ru-RU" sz="800" b="1" u="none" strike="noStrike" cap="none" dirty="0">
                          <a:solidFill>
                            <a:srgbClr val="002060"/>
                          </a:solidFill>
                        </a:rPr>
                        <a:t> (</a:t>
                      </a:r>
                      <a:r>
                        <a:rPr lang="ru-RU" sz="800" b="1" u="none" strike="noStrike" cap="none" dirty="0" err="1">
                          <a:solidFill>
                            <a:srgbClr val="002060"/>
                          </a:solidFill>
                        </a:rPr>
                        <a:t>6х4</a:t>
                      </a:r>
                      <a:r>
                        <a:rPr lang="ru-RU" sz="800" b="1" u="none" strike="noStrike" cap="none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sz="800" b="1" u="none" strike="noStrike" cap="none" dirty="0">
                        <a:solidFill>
                          <a:srgbClr val="002060"/>
                        </a:solidFill>
                      </a:endParaRPr>
                    </a:p>
                  </a:txBody>
                  <a:tcPr marL="100800" marR="100800" marT="50350" marB="503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7" name="Google Shape;467;p61"/>
          <p:cNvGraphicFramePr/>
          <p:nvPr>
            <p:extLst>
              <p:ext uri="{D42A27DB-BD31-4B8C-83A1-F6EECF244321}">
                <p14:modId xmlns:p14="http://schemas.microsoft.com/office/powerpoint/2010/main" val="1917717233"/>
              </p:ext>
            </p:extLst>
          </p:nvPr>
        </p:nvGraphicFramePr>
        <p:xfrm>
          <a:off x="7162787" y="3931506"/>
          <a:ext cx="1207450" cy="746750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1207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70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200" u="none" strike="noStrike" cap="none" dirty="0"/>
                        <a:t>2017 - </a:t>
                      </a:r>
                      <a:r>
                        <a:rPr lang="ru-RU" sz="1200" u="none" strike="noStrike" cap="none" dirty="0" err="1"/>
                        <a:t>2018гг</a:t>
                      </a:r>
                      <a:r>
                        <a:rPr lang="ru-RU" sz="1200" u="none" strike="noStrike" cap="none" dirty="0"/>
                        <a:t>.</a:t>
                      </a:r>
                      <a:endParaRPr sz="1200" u="none" strike="noStrike" cap="none" dirty="0"/>
                    </a:p>
                  </a:txBody>
                  <a:tcPr marL="100800" marR="100800" marT="50350" marB="503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800" b="1" u="none" strike="noStrike" cap="none" dirty="0">
                          <a:solidFill>
                            <a:srgbClr val="002060"/>
                          </a:solidFill>
                        </a:rPr>
                        <a:t>Урал-9593 (</a:t>
                      </a:r>
                      <a:r>
                        <a:rPr lang="ru-RU" sz="800" b="1" u="none" strike="noStrike" cap="none" dirty="0" err="1">
                          <a:solidFill>
                            <a:srgbClr val="002060"/>
                          </a:solidFill>
                        </a:rPr>
                        <a:t>8х8</a:t>
                      </a:r>
                      <a:r>
                        <a:rPr lang="ru-RU" sz="800" b="1" u="none" strike="noStrike" cap="none" dirty="0">
                          <a:solidFill>
                            <a:srgbClr val="002060"/>
                          </a:solidFill>
                        </a:rPr>
                        <a:t>)</a:t>
                      </a:r>
                      <a:endParaRPr dirty="0"/>
                    </a:p>
                  </a:txBody>
                  <a:tcPr marL="100800" marR="100800" marT="50350" marB="50350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68" name="Google Shape;468;p61" descr="\\Servertd\Отдел маркетинга\Проекты\GAZ-Kerui\Урал-9593.pn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094078" y="3038116"/>
            <a:ext cx="1280387" cy="930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61" descr="\\Servertd\отдел маркетинга\OBMEN2\2018\04 Апрель\Совещание дилеров\фото от Пикулевой\самосвал микс юседж сжат.pn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490298" y="1834122"/>
            <a:ext cx="1068793" cy="77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61" descr="\\Servertd\отдел маркетинга\OBMEN2\2017\03 Март\урал м коричневый без ромба копия c новой мордой копия сжат.pn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11326" y="4570620"/>
            <a:ext cx="794927" cy="73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p61" descr="\\Server\guest\УралЗИС-352.jpg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669" y="5488633"/>
            <a:ext cx="1353783" cy="980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6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37671" y="3990047"/>
            <a:ext cx="1215280" cy="912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p61"/>
          <p:cNvPicPr preferRelativeResize="0"/>
          <p:nvPr/>
        </p:nvPicPr>
        <p:blipFill rotWithShape="1">
          <a:blip r:embed="rId13">
            <a:alphaModFix/>
          </a:blip>
          <a:srcRect t="13557"/>
          <a:stretch/>
        </p:blipFill>
        <p:spPr>
          <a:xfrm>
            <a:off x="3520927" y="5240836"/>
            <a:ext cx="1199023" cy="65734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58" name="Google Shape;458;p61"/>
          <p:cNvGraphicFramePr/>
          <p:nvPr>
            <p:extLst>
              <p:ext uri="{D42A27DB-BD31-4B8C-83A1-F6EECF244321}">
                <p14:modId xmlns:p14="http://schemas.microsoft.com/office/powerpoint/2010/main" val="3674183748"/>
              </p:ext>
            </p:extLst>
          </p:nvPr>
        </p:nvGraphicFramePr>
        <p:xfrm>
          <a:off x="550962" y="6269939"/>
          <a:ext cx="717875" cy="538000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717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1944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800" marR="100800" marT="50500" marB="505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ЗИС-5В</a:t>
                      </a:r>
                      <a:endParaRPr dirty="0"/>
                    </a:p>
                  </a:txBody>
                  <a:tcPr marL="100800" marR="100800" marT="50500" marB="505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0" name="Google Shape;460;p61"/>
          <p:cNvGraphicFramePr/>
          <p:nvPr>
            <p:extLst>
              <p:ext uri="{D42A27DB-BD31-4B8C-83A1-F6EECF244321}">
                <p14:modId xmlns:p14="http://schemas.microsoft.com/office/powerpoint/2010/main" val="2466698328"/>
              </p:ext>
            </p:extLst>
          </p:nvPr>
        </p:nvGraphicFramePr>
        <p:xfrm>
          <a:off x="2466933" y="6110739"/>
          <a:ext cx="950250" cy="610750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9502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5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1958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800" marR="100800" marT="50500" marB="505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3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ЗИС-355М</a:t>
                      </a:r>
                      <a:endParaRPr dirty="0"/>
                    </a:p>
                  </a:txBody>
                  <a:tcPr marL="100800" marR="100800" marT="50500" marB="5050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54" name="Google Shape;454;p61"/>
          <p:cNvGraphicFramePr/>
          <p:nvPr>
            <p:extLst>
              <p:ext uri="{D42A27DB-BD31-4B8C-83A1-F6EECF244321}">
                <p14:modId xmlns:p14="http://schemas.microsoft.com/office/powerpoint/2010/main" val="940038186"/>
              </p:ext>
            </p:extLst>
          </p:nvPr>
        </p:nvGraphicFramePr>
        <p:xfrm>
          <a:off x="3737770" y="5940502"/>
          <a:ext cx="911375" cy="609450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911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1977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775" marR="10077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Урал-4320</a:t>
                      </a:r>
                      <a:endParaRPr sz="1100" b="1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775" marR="100775" marT="50225" marB="50225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53" name="Google Shape;453;p61"/>
          <p:cNvGraphicFramePr/>
          <p:nvPr>
            <p:extLst>
              <p:ext uri="{D42A27DB-BD31-4B8C-83A1-F6EECF244321}">
                <p14:modId xmlns:p14="http://schemas.microsoft.com/office/powerpoint/2010/main" val="994480888"/>
              </p:ext>
            </p:extLst>
          </p:nvPr>
        </p:nvGraphicFramePr>
        <p:xfrm>
          <a:off x="1975961" y="4453565"/>
          <a:ext cx="942625" cy="842025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9426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2000 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3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Урал-4320</a:t>
                      </a:r>
                      <a:endParaRPr sz="1100" b="1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9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(</a:t>
                      </a:r>
                      <a:r>
                        <a:rPr lang="ru-RU" sz="900" b="1" u="none" strike="noStrike" cap="none" dirty="0" err="1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бескапотный</a:t>
                      </a:r>
                      <a:r>
                        <a:rPr lang="ru-RU" sz="900" b="1" u="none" strike="noStrike" cap="none" dirty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) </a:t>
                      </a:r>
                      <a:endParaRPr dirty="0"/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7" name="Google Shape;443;p61"/>
          <p:cNvSpPr txBox="1"/>
          <p:nvPr/>
        </p:nvSpPr>
        <p:spPr>
          <a:xfrm>
            <a:off x="150683" y="727671"/>
            <a:ext cx="4279668" cy="223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0825" tIns="45425" rIns="90825" bIns="45425" anchor="t" anchorCtr="0">
            <a:spAutoFit/>
          </a:bodyPr>
          <a:lstStyle/>
          <a:p>
            <a:pPr marL="312982" indent="-312982">
              <a:buSzPts val="1600"/>
              <a:buFont typeface="Noto Sans Symbols"/>
              <a:buChar char="✓"/>
            </a:pPr>
            <a:r>
              <a:rPr lang="ru-RU" sz="1600" b="1" dirty="0">
                <a:latin typeface="Calibri"/>
                <a:ea typeface="Calibri"/>
                <a:cs typeface="Calibri"/>
                <a:sym typeface="Calibri"/>
              </a:rPr>
              <a:t>Лучшие внедорожные свойства</a:t>
            </a:r>
            <a:endParaRPr dirty="0"/>
          </a:p>
          <a:p>
            <a:pPr marL="312982" indent="-312982">
              <a:spcBef>
                <a:spcPts val="1323"/>
              </a:spcBef>
              <a:buSzPts val="1600"/>
              <a:buFont typeface="Noto Sans Symbols"/>
              <a:buChar char="✓"/>
            </a:pPr>
            <a:r>
              <a:rPr lang="ru-RU" sz="1600" b="1" dirty="0">
                <a:latin typeface="Calibri"/>
                <a:ea typeface="Calibri"/>
                <a:cs typeface="Calibri"/>
                <a:sym typeface="Calibri"/>
              </a:rPr>
              <a:t>Эксплуатация в экстремальных условиях</a:t>
            </a:r>
            <a:endParaRPr dirty="0"/>
          </a:p>
          <a:p>
            <a:pPr marL="312982" indent="-312982">
              <a:spcBef>
                <a:spcPts val="1323"/>
              </a:spcBef>
              <a:buSzPts val="1600"/>
              <a:buFont typeface="Noto Sans Symbols"/>
              <a:buChar char="✓"/>
            </a:pPr>
            <a:r>
              <a:rPr lang="ru-RU" sz="1600" b="1" dirty="0">
                <a:latin typeface="Calibri"/>
                <a:ea typeface="Calibri"/>
                <a:cs typeface="Calibri"/>
                <a:sym typeface="Calibri"/>
              </a:rPr>
              <a:t>Простота обслуживания</a:t>
            </a:r>
            <a:endParaRPr dirty="0"/>
          </a:p>
          <a:p>
            <a:pPr marL="312982" indent="-312982">
              <a:spcBef>
                <a:spcPts val="1323"/>
              </a:spcBef>
              <a:buSzPts val="1600"/>
              <a:buFont typeface="Noto Sans Symbols"/>
              <a:buChar char="✓"/>
            </a:pPr>
            <a:r>
              <a:rPr lang="ru-RU" sz="1600" b="1" dirty="0">
                <a:latin typeface="Calibri"/>
                <a:ea typeface="Calibri"/>
                <a:cs typeface="Calibri"/>
                <a:sym typeface="Calibri"/>
              </a:rPr>
              <a:t>Низкая стоимость владения</a:t>
            </a:r>
            <a:endParaRPr dirty="0"/>
          </a:p>
          <a:p>
            <a:pPr marL="312982" indent="-312982">
              <a:spcBef>
                <a:spcPts val="1323"/>
              </a:spcBef>
              <a:buSzPts val="1600"/>
              <a:buFont typeface="Noto Sans Symbols"/>
              <a:buChar char="✓"/>
            </a:pPr>
            <a:r>
              <a:rPr lang="ru-RU" sz="1600" b="1" dirty="0">
                <a:latin typeface="Calibri"/>
                <a:ea typeface="Calibri"/>
                <a:cs typeface="Calibri"/>
                <a:sym typeface="Calibri"/>
              </a:rPr>
              <a:t>Признанный лидер на рынке </a:t>
            </a:r>
            <a:r>
              <a:rPr lang="ru-RU" sz="1600" b="1" dirty="0" err="1">
                <a:latin typeface="Calibri"/>
                <a:ea typeface="Calibri"/>
                <a:cs typeface="Calibri"/>
                <a:sym typeface="Calibri"/>
              </a:rPr>
              <a:t>полноприводных</a:t>
            </a:r>
            <a:r>
              <a:rPr lang="ru-RU" sz="1600" b="1" dirty="0">
                <a:latin typeface="Calibri"/>
                <a:ea typeface="Calibri"/>
                <a:cs typeface="Calibri"/>
                <a:sym typeface="Calibri"/>
              </a:rPr>
              <a:t> грузовых автомобилей</a:t>
            </a:r>
            <a:endParaRPr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4350" y="1086149"/>
            <a:ext cx="1213786" cy="795274"/>
          </a:xfrm>
          <a:prstGeom prst="rect">
            <a:avLst/>
          </a:prstGeom>
        </p:spPr>
      </p:pic>
      <p:graphicFrame>
        <p:nvGraphicFramePr>
          <p:cNvPr id="40" name="Google Shape;462;p61"/>
          <p:cNvGraphicFramePr/>
          <p:nvPr>
            <p:extLst>
              <p:ext uri="{D42A27DB-BD31-4B8C-83A1-F6EECF244321}">
                <p14:modId xmlns:p14="http://schemas.microsoft.com/office/powerpoint/2010/main" val="2405706290"/>
              </p:ext>
            </p:extLst>
          </p:nvPr>
        </p:nvGraphicFramePr>
        <p:xfrm>
          <a:off x="6876898" y="1995499"/>
          <a:ext cx="1083243" cy="609450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108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2021 </a:t>
                      </a: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800" b="1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Урал-</a:t>
                      </a:r>
                      <a:r>
                        <a:rPr lang="ru-RU" sz="800" b="1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С35510</a:t>
                      </a:r>
                      <a:r>
                        <a:rPr lang="ru-RU" sz="800" b="1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 (</a:t>
                      </a:r>
                      <a:r>
                        <a:rPr lang="ru-RU" sz="800" b="1" i="0" u="none" strike="noStrike" cap="none" dirty="0" err="1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6ч4</a:t>
                      </a:r>
                      <a:r>
                        <a:rPr lang="ru-RU" sz="800" b="1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)</a:t>
                      </a:r>
                      <a:endParaRPr sz="800" b="1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0" name="Google Shape;462;p61"/>
          <p:cNvGraphicFramePr/>
          <p:nvPr>
            <p:extLst>
              <p:ext uri="{D42A27DB-BD31-4B8C-83A1-F6EECF244321}">
                <p14:modId xmlns:p14="http://schemas.microsoft.com/office/powerpoint/2010/main" val="3908501670"/>
              </p:ext>
            </p:extLst>
          </p:nvPr>
        </p:nvGraphicFramePr>
        <p:xfrm>
          <a:off x="8004282" y="1359971"/>
          <a:ext cx="1083243" cy="649015"/>
        </p:xfrm>
        <a:graphic>
          <a:graphicData uri="http://schemas.openxmlformats.org/drawingml/2006/table">
            <a:tbl>
              <a:tblPr firstRow="1" bandRow="1">
                <a:noFill/>
                <a:tableStyleId>{17C03C91-D62A-4C33-A794-A251CCA44588}</a:tableStyleId>
              </a:tblPr>
              <a:tblGrid>
                <a:gridCol w="10832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ru-RU" sz="1100" u="none" strike="noStrike" cap="none" dirty="0" smtClean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2022 </a:t>
                      </a:r>
                      <a:r>
                        <a:rPr lang="ru-RU" sz="1100" u="none" strike="noStrike" cap="none" dirty="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г.</a:t>
                      </a:r>
                      <a:endParaRPr sz="1100" u="none" strike="noStrike" cap="none" dirty="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24406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buNone/>
                      </a:pPr>
                      <a:r>
                        <a:rPr lang="ru-RU" sz="800" b="1" i="0" u="none" strike="noStrike" cap="none" dirty="0" smtClean="0">
                          <a:solidFill>
                            <a:srgbClr val="002060"/>
                          </a:solidFill>
                          <a:latin typeface="Calibri"/>
                          <a:ea typeface="Calibri"/>
                          <a:cs typeface="Calibri"/>
                          <a:sym typeface="Arial"/>
                        </a:rPr>
                        <a:t>Арктический автобус</a:t>
                      </a:r>
                      <a:endParaRPr sz="800" b="1" i="0" u="none" strike="noStrike" cap="none" dirty="0">
                        <a:solidFill>
                          <a:srgbClr val="002060"/>
                        </a:solidFill>
                        <a:latin typeface="Calibri"/>
                        <a:ea typeface="Calibri"/>
                        <a:cs typeface="Calibri"/>
                        <a:sym typeface="Arial"/>
                      </a:endParaRPr>
                    </a:p>
                  </a:txBody>
                  <a:tcPr marL="100725" marR="100725" marT="50225" marB="50225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1" name="Google Shape;445;p61"/>
          <p:cNvSpPr txBox="1"/>
          <p:nvPr/>
        </p:nvSpPr>
        <p:spPr>
          <a:xfrm>
            <a:off x="1494774" y="152475"/>
            <a:ext cx="67272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80-летняя </a:t>
            </a:r>
            <a: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история развития АЗ «УРАЛ»</a:t>
            </a:r>
            <a:br>
              <a:rPr lang="ru-RU" sz="1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</a:br>
            <a:endParaRPr sz="1800" b="1" dirty="0">
              <a:solidFill>
                <a:schemeClr val="tx1">
                  <a:lumMod val="75000"/>
                  <a:lumOff val="25000"/>
                </a:schemeClr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4114" y="582622"/>
            <a:ext cx="1099942" cy="733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954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4"/>
          <p:cNvSpPr txBox="1">
            <a:spLocks noGrp="1"/>
          </p:cNvSpPr>
          <p:nvPr>
            <p:ph type="sldNum" idx="12"/>
          </p:nvPr>
        </p:nvSpPr>
        <p:spPr>
          <a:xfrm>
            <a:off x="7213600" y="635638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/>
          <a:p>
            <a:pPr indent="-228600"/>
            <a:fld id="{00000000-1234-1234-1234-123412341234}" type="slidenum">
              <a:rPr lang="ru-RU"/>
              <a:pPr indent="-228600"/>
              <a:t>4</a:t>
            </a:fld>
            <a:endParaRPr/>
          </a:p>
        </p:txBody>
      </p:sp>
      <p:sp>
        <p:nvSpPr>
          <p:cNvPr id="503" name="Google Shape;503;p64"/>
          <p:cNvSpPr/>
          <p:nvPr/>
        </p:nvSpPr>
        <p:spPr>
          <a:xfrm>
            <a:off x="7376302" y="5021215"/>
            <a:ext cx="189411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Технологическая</a:t>
            </a:r>
            <a:endParaRPr dirty="0"/>
          </a:p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подготовка </a:t>
            </a:r>
            <a:endParaRPr lang="ru-RU" sz="1200" b="1" dirty="0" smtClean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ru-RU" sz="1200" b="1" dirty="0" smtClean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производства</a:t>
            </a:r>
            <a:endParaRPr sz="1200" b="1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04" name="Google Shape;504;p64"/>
          <p:cNvSpPr/>
          <p:nvPr/>
        </p:nvSpPr>
        <p:spPr>
          <a:xfrm>
            <a:off x="6967944" y="1457894"/>
            <a:ext cx="2040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Концепция продукта</a:t>
            </a:r>
            <a:endParaRPr dirty="0"/>
          </a:p>
        </p:txBody>
      </p:sp>
      <p:sp>
        <p:nvSpPr>
          <p:cNvPr id="505" name="Google Shape;505;p64"/>
          <p:cNvSpPr/>
          <p:nvPr/>
        </p:nvSpPr>
        <p:spPr>
          <a:xfrm>
            <a:off x="7390496" y="3459487"/>
            <a:ext cx="1776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Проектирование, </a:t>
            </a:r>
            <a:endParaRPr sz="1200" b="1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разработка КД</a:t>
            </a:r>
            <a:endParaRPr dirty="0"/>
          </a:p>
        </p:txBody>
      </p:sp>
      <p:sp>
        <p:nvSpPr>
          <p:cNvPr id="506" name="Google Shape;506;p64"/>
          <p:cNvSpPr/>
          <p:nvPr/>
        </p:nvSpPr>
        <p:spPr>
          <a:xfrm>
            <a:off x="429532" y="5525371"/>
            <a:ext cx="233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Производство, качество</a:t>
            </a:r>
            <a:endParaRPr dirty="0"/>
          </a:p>
        </p:txBody>
      </p:sp>
      <p:sp>
        <p:nvSpPr>
          <p:cNvPr id="507" name="Google Shape;507;p64"/>
          <p:cNvSpPr/>
          <p:nvPr/>
        </p:nvSpPr>
        <p:spPr>
          <a:xfrm>
            <a:off x="288201" y="3573426"/>
            <a:ext cx="159696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Продвижение, </a:t>
            </a:r>
            <a:endParaRPr sz="1200" b="1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о</a:t>
            </a:r>
            <a:r>
              <a:rPr lang="ru-RU" sz="1200" b="1" dirty="0" smtClean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перативный</a:t>
            </a:r>
          </a:p>
          <a:p>
            <a:r>
              <a:rPr lang="ru-RU" sz="1200" b="1" dirty="0" smtClean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маркетинг</a:t>
            </a:r>
            <a:endParaRPr dirty="0"/>
          </a:p>
        </p:txBody>
      </p:sp>
      <p:sp>
        <p:nvSpPr>
          <p:cNvPr id="508" name="Google Shape;508;p64"/>
          <p:cNvSpPr/>
          <p:nvPr/>
        </p:nvSpPr>
        <p:spPr>
          <a:xfrm>
            <a:off x="413290" y="1353478"/>
            <a:ext cx="24915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Сервисное обслуживание</a:t>
            </a:r>
            <a:endParaRPr dirty="0"/>
          </a:p>
        </p:txBody>
      </p:sp>
      <p:pic>
        <p:nvPicPr>
          <p:cNvPr id="509" name="Google Shape;509;p64" descr="Урал-НЕКСТ самосвал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37906" y="1291681"/>
            <a:ext cx="4388651" cy="3641801"/>
          </a:xfrm>
          <a:prstGeom prst="rect">
            <a:avLst/>
          </a:prstGeom>
          <a:noFill/>
          <a:ln>
            <a:noFill/>
          </a:ln>
        </p:spPr>
      </p:pic>
      <p:sp>
        <p:nvSpPr>
          <p:cNvPr id="510" name="Google Shape;510;p64"/>
          <p:cNvSpPr/>
          <p:nvPr/>
        </p:nvSpPr>
        <p:spPr>
          <a:xfrm>
            <a:off x="5459304" y="5876907"/>
            <a:ext cx="1905066" cy="8918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Закупки</a:t>
            </a:r>
            <a:endParaRPr dirty="0"/>
          </a:p>
        </p:txBody>
      </p:sp>
      <p:sp>
        <p:nvSpPr>
          <p:cNvPr id="511" name="Google Shape;511;p64"/>
          <p:cNvSpPr txBox="1"/>
          <p:nvPr/>
        </p:nvSpPr>
        <p:spPr>
          <a:xfrm>
            <a:off x="2111683" y="87016"/>
            <a:ext cx="463575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Процессы на предприятии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12" name="Google Shape;512;p64"/>
          <p:cNvSpPr/>
          <p:nvPr/>
        </p:nvSpPr>
        <p:spPr>
          <a:xfrm>
            <a:off x="2784513" y="6278723"/>
            <a:ext cx="1180646" cy="276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Логистика</a:t>
            </a:r>
            <a:endParaRPr sz="1200" b="1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2" name="Google Shape;522;p64"/>
          <p:cNvSpPr txBox="1"/>
          <p:nvPr/>
        </p:nvSpPr>
        <p:spPr>
          <a:xfrm>
            <a:off x="5226624" y="533158"/>
            <a:ext cx="3106582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Изучение рынка, </a:t>
            </a:r>
            <a:endParaRPr dirty="0"/>
          </a:p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маркетинговые исследования</a:t>
            </a:r>
            <a:endParaRPr sz="1200" b="1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523" name="Google Shape;523;p64"/>
          <p:cNvSpPr/>
          <p:nvPr/>
        </p:nvSpPr>
        <p:spPr>
          <a:xfrm>
            <a:off x="885497" y="2482970"/>
            <a:ext cx="999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200" b="1" dirty="0">
                <a:solidFill>
                  <a:srgbClr val="595959"/>
                </a:solidFill>
                <a:latin typeface="Verdana"/>
                <a:ea typeface="Verdana"/>
                <a:cs typeface="Verdana"/>
                <a:sym typeface="Verdana"/>
              </a:rPr>
              <a:t>Продажи</a:t>
            </a:r>
            <a:endParaRPr sz="1200" b="1" dirty="0">
              <a:solidFill>
                <a:srgbClr val="595959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696639" y="687959"/>
            <a:ext cx="6071184" cy="5653376"/>
            <a:chOff x="1278150" y="563281"/>
            <a:chExt cx="6517458" cy="6068938"/>
          </a:xfrm>
        </p:grpSpPr>
        <p:pic>
          <p:nvPicPr>
            <p:cNvPr id="501" name="Google Shape;501;p6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850811" y="978843"/>
              <a:ext cx="5577168" cy="556010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3" name="Google Shape;513;p6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547158" y="1048457"/>
              <a:ext cx="866219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4" name="Google Shape;514;p6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flipH="1">
              <a:off x="3345742" y="5756276"/>
              <a:ext cx="866219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5" name="Google Shape;515;p64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955262" y="4897996"/>
              <a:ext cx="866219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6" name="Google Shape;516;p64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4274982" y="563281"/>
              <a:ext cx="878167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7" name="Google Shape;517;p64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278150" y="3517873"/>
              <a:ext cx="866219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8" name="Google Shape;518;p64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045467" y="1248557"/>
              <a:ext cx="866219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19" name="Google Shape;519;p64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6735082" y="4522884"/>
              <a:ext cx="866219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0" name="Google Shape;520;p64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5395711" y="5628234"/>
              <a:ext cx="866219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1" name="Google Shape;521;p64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929389" y="2772181"/>
              <a:ext cx="866219" cy="8759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24" name="Google Shape;524;p64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1529946" y="2094675"/>
              <a:ext cx="832236" cy="841578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64"/>
          <p:cNvSpPr txBox="1">
            <a:spLocks noGrp="1"/>
          </p:cNvSpPr>
          <p:nvPr>
            <p:ph type="sldNum" idx="12"/>
          </p:nvPr>
        </p:nvSpPr>
        <p:spPr>
          <a:xfrm>
            <a:off x="7213600" y="6356389"/>
            <a:ext cx="28449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3625" tIns="51800" rIns="103625" bIns="51800" anchor="ctr" anchorCtr="0">
            <a:noAutofit/>
          </a:bodyPr>
          <a:lstStyle/>
          <a:p>
            <a:pPr indent="-228600"/>
            <a:fld id="{00000000-1234-1234-1234-123412341234}" type="slidenum">
              <a:rPr lang="ru-RU"/>
              <a:pPr indent="-228600"/>
              <a:t>5</a:t>
            </a:fld>
            <a:endParaRPr/>
          </a:p>
        </p:txBody>
      </p:sp>
      <p:sp>
        <p:nvSpPr>
          <p:cNvPr id="511" name="Google Shape;511;p64"/>
          <p:cNvSpPr txBox="1"/>
          <p:nvPr/>
        </p:nvSpPr>
        <p:spPr>
          <a:xfrm>
            <a:off x="2111683" y="87016"/>
            <a:ext cx="463575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ru-RU" sz="1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Особенности производства и компетенции</a:t>
            </a:r>
            <a:endParaRPr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80020" y="889699"/>
            <a:ext cx="2171252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Широкий модельный ряд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9961" y="1727410"/>
            <a:ext cx="2171252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 вида кабин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80020" y="2588795"/>
            <a:ext cx="2171252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Высокий уровень надежности и комфорта автомобиля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6393626" y="938847"/>
            <a:ext cx="2494341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Литье металлов (изготовление заготовок из чугуна и стали)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0020" y="3484609"/>
            <a:ext cx="2171252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Функциональность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6393626" y="1874071"/>
            <a:ext cx="2503486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Механическая, термическая и химическая обработка металла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432710" y="2809295"/>
            <a:ext cx="2464402" cy="652207"/>
          </a:xfrm>
          <a:prstGeom prst="roundRect">
            <a:avLst>
              <a:gd name="adj" fmla="val 12461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Штамповка изделий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6472874" y="3737801"/>
            <a:ext cx="2454715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Изготовление инструмента и оснастки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524966" y="4638065"/>
            <a:ext cx="2402623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Окраска и сварка автомобилей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512498" y="5583440"/>
            <a:ext cx="2415092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Сборка автомобилей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80020" y="4433085"/>
            <a:ext cx="2171252" cy="652207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Безопасность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80020" y="5290272"/>
            <a:ext cx="2171252" cy="123854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</a:rPr>
              <a:t>Постоянное развитие компетенций предприятия и обновление модельного ряда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89" y="5314662"/>
            <a:ext cx="1906037" cy="12709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85" y="1154386"/>
            <a:ext cx="1719072" cy="114604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456" y="3543484"/>
            <a:ext cx="1818000" cy="118666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9585" y="3889036"/>
            <a:ext cx="1846370" cy="1231529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/>
          <a:srcRect l="14013"/>
          <a:stretch/>
        </p:blipFill>
        <p:spPr>
          <a:xfrm>
            <a:off x="2682667" y="889699"/>
            <a:ext cx="1573527" cy="12241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752" y="4964168"/>
            <a:ext cx="1730822" cy="1098304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89" y="2485855"/>
            <a:ext cx="1826640" cy="121776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5417" y="2162980"/>
            <a:ext cx="1795157" cy="119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71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C16DB-43A5-4C0B-82E9-6072A15617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87622" y="249702"/>
            <a:ext cx="69847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ключевые проекты 2022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14013"/>
          <a:stretch/>
        </p:blipFill>
        <p:spPr>
          <a:xfrm>
            <a:off x="5727133" y="2347362"/>
            <a:ext cx="1573527" cy="122411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8176" t="17577" r="6802" b="7056"/>
          <a:stretch/>
        </p:blipFill>
        <p:spPr>
          <a:xfrm>
            <a:off x="7254231" y="2327078"/>
            <a:ext cx="1889769" cy="12094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5626" y="1280493"/>
            <a:ext cx="1852089" cy="79208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3262" y="1224337"/>
            <a:ext cx="1515618" cy="838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07504" y="1121157"/>
            <a:ext cx="5400600" cy="489364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Разработка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освоение производства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перспективного модельного ряда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ведущих мостов и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передних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осей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автомобилей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«УРАЛ»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 колесной техники ООО «ОМГ»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165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Создание линейки тяжелых неполноприводных автомобилей (УРАЛ 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RWD)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Открытие новых проектов по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разработке и расширению номенклатуры продуктов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для специальных структур</a:t>
            </a:r>
          </a:p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Организация производства надстроек автомобилей УРАЛ</a:t>
            </a:r>
            <a:endParaRPr kumimoji="0" lang="ru-RU" sz="1800" b="1" i="0" u="none" strike="noStrike" kern="1200" cap="none" spc="0" normalizeH="0" baseline="0" noProof="0" dirty="0" smtClean="0">
              <a:ln>
                <a:noFill/>
              </a:ln>
              <a:solidFill>
                <a:srgbClr val="F165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9876" y="4980473"/>
            <a:ext cx="1910805" cy="1375879"/>
          </a:xfrm>
          <a:prstGeom prst="rect">
            <a:avLst/>
          </a:prstGeom>
        </p:spPr>
      </p:pic>
      <p:pic>
        <p:nvPicPr>
          <p:cNvPr id="16" name="Picture 2" descr="\\Servertd\ServerTD\Отдел маркетинга\OBMEN2\2019\05 Май\Презентация для Кубы\некст самосвал сборка для Гановера2 сжат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4869160"/>
            <a:ext cx="2050894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19" y="3647841"/>
            <a:ext cx="2128491" cy="13506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2"/>
          <a:srcRect l="14013"/>
          <a:stretch/>
        </p:blipFill>
        <p:spPr>
          <a:xfrm>
            <a:off x="5706349" y="2327078"/>
            <a:ext cx="1573527" cy="1224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5125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CC16DB-43A5-4C0B-82E9-6072A15617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260648"/>
            <a:ext cx="5670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Основные ключевые проекты 2022 года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4509120"/>
            <a:ext cx="6144344" cy="150810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Инициированы и ведется работа по открытию полномасштабного финансирования по проектам: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Разработка новой бескапотной кабины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Развитие Литейного производства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9512" y="1141085"/>
            <a:ext cx="5867635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Арктический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автобус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16520"/>
              </a:buClr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165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Создание автомобиля УРАЛ с </a:t>
            </a:r>
            <a:r>
              <a:rPr lang="ru-RU" sz="1800" kern="1200" dirty="0" smtClean="0">
                <a:ea typeface="+mn-ea"/>
                <a:cs typeface="+mn-cs"/>
              </a:rPr>
              <a:t>электрической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силовой установкой («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Электроплатформа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»)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16520"/>
              </a:buClr>
              <a:buSzTx/>
              <a:buFontTx/>
              <a:buNone/>
              <a:tabLst/>
              <a:defRPr/>
            </a:pP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165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Увеличение продаж запасных частей и организация сервиса БГА 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16520"/>
              </a:buClr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>
                  <a:lumMod val="95000"/>
                  <a:lumOff val="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80000" marR="0" lvl="0" indent="-1800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1652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Развитие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технологии изготовления рам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     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F1652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Рисунок 2" descr="image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872347"/>
            <a:ext cx="1691208" cy="1123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864" y="2994608"/>
            <a:ext cx="2352600" cy="8670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333" t="7127" r="5333" b="7127"/>
          <a:stretch/>
        </p:blipFill>
        <p:spPr>
          <a:xfrm>
            <a:off x="6463241" y="4894340"/>
            <a:ext cx="2194181" cy="1462787"/>
          </a:xfrm>
          <a:prstGeom prst="rect">
            <a:avLst/>
          </a:prstGeom>
        </p:spPr>
      </p:pic>
      <p:pic>
        <p:nvPicPr>
          <p:cNvPr id="1026" name="Рисунок 1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2498" y="3861698"/>
            <a:ext cx="2552964" cy="935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1713" y="546008"/>
            <a:ext cx="2194181" cy="1462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74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73">
            <a:extLst>
              <a:ext uri="{FF2B5EF4-FFF2-40B4-BE49-F238E27FC236}">
                <a16:creationId xmlns:a16="http://schemas.microsoft.com/office/drawing/2014/main" id="{E0E2FAA6-A544-4A6A-A9AF-6F208AB58052}"/>
              </a:ext>
            </a:extLst>
          </p:cNvPr>
          <p:cNvSpPr txBox="1">
            <a:spLocks noChangeArrowheads="1"/>
          </p:cNvSpPr>
          <p:nvPr/>
        </p:nvSpPr>
        <p:spPr>
          <a:xfrm>
            <a:off x="1746731" y="104780"/>
            <a:ext cx="5405057" cy="503635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ctr">
              <a:defRPr/>
            </a:pP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Предпосылки разработки </a:t>
            </a:r>
            <a:endParaRPr lang="ru-RU" altLang="ru-RU" sz="1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lvl="0" algn="ctr">
              <a:defRPr/>
            </a:pPr>
            <a:r>
              <a:rPr lang="ru-RU" altLang="ru-RU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</a:t>
            </a:r>
            <a:r>
              <a:rPr lang="ru-RU" alt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Арктический автобус УРАЛ»</a:t>
            </a:r>
          </a:p>
        </p:txBody>
      </p:sp>
      <p:sp>
        <p:nvSpPr>
          <p:cNvPr id="76" name="Номер слайда 1">
            <a:extLst>
              <a:ext uri="{FF2B5EF4-FFF2-40B4-BE49-F238E27FC236}">
                <a16:creationId xmlns:a16="http://schemas.microsoft.com/office/drawing/2014/main" id="{3CE3F1E8-FBD5-4378-AA98-0930AAB33AFD}"/>
              </a:ext>
            </a:extLst>
          </p:cNvPr>
          <p:cNvSpPr txBox="1">
            <a:spLocks/>
          </p:cNvSpPr>
          <p:nvPr/>
        </p:nvSpPr>
        <p:spPr>
          <a:xfrm>
            <a:off x="8840153" y="5776143"/>
            <a:ext cx="244623" cy="2738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800">
              <a:buClrTx/>
              <a:defRPr/>
            </a:pPr>
            <a:fld id="{49CC16DB-43A5-4C0B-82E9-6072A156174B}" type="slidenum">
              <a:rPr lang="ru-RU" sz="75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defTabSz="685800">
                <a:buClrTx/>
                <a:defRPr/>
              </a:pPr>
              <a:t>8</a:t>
            </a:fld>
            <a:endParaRPr lang="ru-RU" sz="750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02486" y="2744259"/>
            <a:ext cx="7374884" cy="830997"/>
          </a:xfrm>
          <a:prstGeom prst="rect">
            <a:avLst/>
          </a:prstGeom>
          <a:solidFill>
            <a:srgbClr val="5A728C">
              <a:alpha val="25000"/>
            </a:srgbClr>
          </a:solidFill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«…необходимость эффективного освоения и использования пространства, в том числе путем преодоления диспропорций в социально-экономическом развитии территории страны, а также укрепление позиций России в области экономического, научного и военного освоения</a:t>
            </a:r>
            <a:r>
              <a:rPr lang="en-US" sz="12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…</a:t>
            </a:r>
            <a:r>
              <a:rPr lang="ru-RU" sz="1200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Арктики и Антарктики».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0906" y="3766921"/>
            <a:ext cx="79918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>
              <a:buClrTx/>
              <a:defRPr/>
            </a:pPr>
            <a:r>
              <a:rPr lang="ru-RU" i="1" kern="1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Выдержка из Стратегии научно-технологического развития Российской Федерации</a:t>
            </a:r>
            <a:endParaRPr lang="ru-RU" i="1" kern="1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6817" y="4289439"/>
            <a:ext cx="2144537" cy="1429691"/>
          </a:xfrm>
          <a:prstGeom prst="rect">
            <a:avLst/>
          </a:prstGeom>
          <a:ln w="38100">
            <a:solidFill>
              <a:srgbClr val="5A728C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5244" y="4280358"/>
            <a:ext cx="2158157" cy="1438772"/>
          </a:xfrm>
          <a:prstGeom prst="rect">
            <a:avLst/>
          </a:prstGeom>
          <a:ln w="38100">
            <a:solidFill>
              <a:srgbClr val="5A728C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845" y="4289440"/>
            <a:ext cx="2144536" cy="1429691"/>
          </a:xfrm>
          <a:prstGeom prst="rect">
            <a:avLst/>
          </a:prstGeom>
          <a:ln w="38100">
            <a:solidFill>
              <a:srgbClr val="5A728C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8391" y="4289439"/>
            <a:ext cx="2144536" cy="1429691"/>
          </a:xfrm>
          <a:prstGeom prst="rect">
            <a:avLst/>
          </a:prstGeom>
          <a:ln w="38100">
            <a:solidFill>
              <a:srgbClr val="5A728C"/>
            </a:solidFill>
          </a:ln>
        </p:spPr>
      </p:pic>
      <p:sp>
        <p:nvSpPr>
          <p:cNvPr id="20" name="Прямоугольник 19"/>
          <p:cNvSpPr/>
          <p:nvPr/>
        </p:nvSpPr>
        <p:spPr>
          <a:xfrm>
            <a:off x="7992178" y="2704403"/>
            <a:ext cx="8462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685800">
              <a:buClrTx/>
              <a:tabLst>
                <a:tab pos="675323" algn="l"/>
              </a:tabLst>
              <a:defRPr/>
            </a:pPr>
            <a:r>
              <a:rPr lang="ru-RU" sz="5400" kern="1200" dirty="0">
                <a:solidFill>
                  <a:srgbClr val="D1691F"/>
                </a:solidFill>
                <a:latin typeface="Calibri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ru-RU" sz="5400" kern="1200" dirty="0">
              <a:solidFill>
                <a:srgbClr val="D1691F"/>
              </a:solidFill>
              <a:latin typeface="Calibri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964530"/>
            <a:ext cx="486054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Государственный проект </a:t>
            </a:r>
            <a:r>
              <a:rPr lang="ru-RU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«Арктический автобус»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реализуется АЗ «УРАЛ»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совместно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Министерством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образования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 науки РФ. </a:t>
            </a:r>
            <a:endParaRPr lang="ru-RU" dirty="0" smtClean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В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нем принимают участие  Южно-Уральский государственный университет и Московский государственный технический </a:t>
            </a:r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университет</a:t>
            </a:r>
          </a:p>
          <a:p>
            <a:pPr algn="ctr"/>
            <a:r>
              <a:rPr lang="ru-RU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ru-RU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им. Баумана.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8196" y="880917"/>
            <a:ext cx="703301" cy="8290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51736" y="964530"/>
            <a:ext cx="836430" cy="83643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609" y="1481067"/>
            <a:ext cx="1759954" cy="22980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8302305" y="1853608"/>
            <a:ext cx="7008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МГТУ им. Баумана 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9372" y="930289"/>
            <a:ext cx="789555" cy="83098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6286800" y="1883186"/>
            <a:ext cx="12746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Министерство</a:t>
            </a:r>
          </a:p>
          <a:p>
            <a:pPr algn="ctr"/>
            <a:r>
              <a:rPr lang="ru-RU" sz="1200" dirty="0" smtClean="0"/>
              <a:t>образования </a:t>
            </a:r>
            <a:r>
              <a:rPr lang="ru-RU" sz="1200" dirty="0"/>
              <a:t>и науки РФ</a:t>
            </a:r>
          </a:p>
        </p:txBody>
      </p:sp>
    </p:spTree>
    <p:extLst>
      <p:ext uri="{BB962C8B-B14F-4D97-AF65-F5344CB8AC3E}">
        <p14:creationId xmlns:p14="http://schemas.microsoft.com/office/powerpoint/2010/main" val="145583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9CC16DB-43A5-4C0B-82E9-6072A156174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43682"/>
            <a:ext cx="61926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 smtClean="0">
                <a:solidFill>
                  <a:srgbClr val="606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Программа целевого обучения АО «АЗ «УРАЛ» за счет бюджетных ассигнований федерального бюджета</a:t>
            </a:r>
            <a:endParaRPr lang="ru-RU" altLang="ru-RU" sz="1400" b="1" dirty="0">
              <a:solidFill>
                <a:srgbClr val="606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/>
          </p:nvPr>
        </p:nvGraphicFramePr>
        <p:xfrm>
          <a:off x="107504" y="912961"/>
          <a:ext cx="8856984" cy="4004559"/>
        </p:xfrm>
        <a:graphic>
          <a:graphicData uri="http://schemas.openxmlformats.org/drawingml/2006/table">
            <a:tbl>
              <a:tblPr/>
              <a:tblGrid>
                <a:gridCol w="1606551">
                  <a:extLst>
                    <a:ext uri="{9D8B030D-6E8A-4147-A177-3AD203B41FA5}">
                      <a16:colId xmlns:a16="http://schemas.microsoft.com/office/drawing/2014/main" val="950841324"/>
                    </a:ext>
                  </a:extLst>
                </a:gridCol>
                <a:gridCol w="2810045">
                  <a:extLst>
                    <a:ext uri="{9D8B030D-6E8A-4147-A177-3AD203B41FA5}">
                      <a16:colId xmlns:a16="http://schemas.microsoft.com/office/drawing/2014/main" val="1517295216"/>
                    </a:ext>
                  </a:extLst>
                </a:gridCol>
                <a:gridCol w="3030062">
                  <a:extLst>
                    <a:ext uri="{9D8B030D-6E8A-4147-A177-3AD203B41FA5}">
                      <a16:colId xmlns:a16="http://schemas.microsoft.com/office/drawing/2014/main" val="4123258408"/>
                    </a:ext>
                  </a:extLst>
                </a:gridCol>
                <a:gridCol w="747360">
                  <a:extLst>
                    <a:ext uri="{9D8B030D-6E8A-4147-A177-3AD203B41FA5}">
                      <a16:colId xmlns:a16="http://schemas.microsoft.com/office/drawing/2014/main" val="2303951662"/>
                    </a:ext>
                  </a:extLst>
                </a:gridCol>
                <a:gridCol w="662966">
                  <a:extLst>
                    <a:ext uri="{9D8B030D-6E8A-4147-A177-3AD203B41FA5}">
                      <a16:colId xmlns:a16="http://schemas.microsoft.com/office/drawing/2014/main" val="3548232228"/>
                    </a:ext>
                  </a:extLst>
                </a:gridCol>
              </a:tblGrid>
              <a:tr h="34465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Учебное заведение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Направление подготовки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Количество поступивших</a:t>
                      </a:r>
                      <a:r>
                        <a:rPr lang="ru-RU" sz="1000" b="1" dirty="0" smtClean="0">
                          <a:solidFill>
                            <a:schemeClr val="tx1"/>
                          </a:solidFill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1574598"/>
                  </a:ext>
                </a:extLst>
              </a:tr>
              <a:tr h="27572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2021г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dirty="0" smtClean="0"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 г</a:t>
                      </a:r>
                      <a:endParaRPr lang="ru-RU" sz="1000" b="1" dirty="0"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2021г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2022г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2366472"/>
                  </a:ext>
                </a:extLst>
              </a:tr>
              <a:tr h="344657">
                <a:tc rowSpan="7"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ФГАОУ ВО "Южно-Уральский государственный университет (НИУ)" г. Челябинск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11.03.03 Конструирование и технология электронных средств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9924650"/>
                  </a:ext>
                </a:extLst>
              </a:tr>
              <a:tr h="20273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09.03.04 Программная инженерия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09.03.04 Программная инженерия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03166596"/>
                  </a:ext>
                </a:extLst>
              </a:tr>
              <a:tr h="45469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15.03.05 Конструкторско-технологическое обеспечение машиностроительных производств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6294212"/>
                  </a:ext>
                </a:extLst>
              </a:tr>
              <a:tr h="3062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27.03.04 Управление в технических системах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0053118"/>
                  </a:ext>
                </a:extLst>
              </a:tr>
              <a:tr h="29633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20.03.01 Техносферная безопасность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3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1932666"/>
                  </a:ext>
                </a:extLst>
              </a:tr>
              <a:tr h="3062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13.03.02 Электроэнергетика и электротехника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87368995"/>
                  </a:ext>
                </a:extLst>
              </a:tr>
              <a:tr h="30622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09.03.01 Информатика и вычислительная техника 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69945852"/>
                  </a:ext>
                </a:extLst>
              </a:tr>
              <a:tr h="3575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Филиал ФГАОУ ВО "Южно-Уральский государственный университет (НИУ)" в г. Миасс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23.05.01 Наземные транспортно-технологические средства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 smtClean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158547"/>
                  </a:ext>
                </a:extLst>
              </a:tr>
              <a:tr h="454696">
                <a:tc vMerge="1"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15.03.05 Конструкторско-технологическое обеспечение машиностроительных производств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32900861"/>
                  </a:ext>
                </a:extLst>
              </a:tr>
              <a:tr h="306512">
                <a:tc gridSpan="3">
                  <a:txBody>
                    <a:bodyPr/>
                    <a:lstStyle/>
                    <a:p>
                      <a:pPr algn="l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                             ИТОГО: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4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Verdana" panose="020B0604030504040204" pitchFamily="34" charset="0"/>
                          <a:ea typeface="Verdana" panose="020B0604030504040204" pitchFamily="34" charset="0"/>
                          <a:cs typeface="Verdana" panose="020B0604030504040204" pitchFamily="34" charset="0"/>
                        </a:rPr>
                        <a:t>14</a:t>
                      </a:r>
                      <a:endParaRPr lang="ru-RU" sz="1000" b="1" i="0" u="none" strike="noStrike" dirty="0">
                        <a:solidFill>
                          <a:srgbClr val="000000"/>
                        </a:solidFill>
                        <a:effectLst/>
                        <a:latin typeface="Verdana" panose="020B0604030504040204" pitchFamily="34" charset="0"/>
                        <a:ea typeface="Verdana" panose="020B0604030504040204" pitchFamily="34" charset="0"/>
                        <a:cs typeface="Verdana" panose="020B060403050404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66510788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4100" y="320173"/>
            <a:ext cx="1414920" cy="304215"/>
          </a:xfrm>
          <a:prstGeom prst="rect">
            <a:avLst/>
          </a:prstGeom>
        </p:spPr>
      </p:pic>
      <p:pic>
        <p:nvPicPr>
          <p:cNvPr id="6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1" r="5727"/>
          <a:stretch>
            <a:fillRect/>
          </a:stretch>
        </p:blipFill>
        <p:spPr bwMode="auto">
          <a:xfrm>
            <a:off x="6575500" y="4979515"/>
            <a:ext cx="1726740" cy="1343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3658" y="5102024"/>
            <a:ext cx="5738563" cy="132343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F165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Ежемесячная стипендия 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F165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Практика на предприятии</a:t>
            </a:r>
            <a:endParaRPr lang="ru-RU" sz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F165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Стажировка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F165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Компенсация оплаты жилья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ru-RU" sz="1200" b="1" dirty="0" smtClean="0">
                <a:solidFill>
                  <a:srgbClr val="F1652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Гарантированное трудоустройство выпускников</a:t>
            </a:r>
            <a:endParaRPr lang="ru-RU" sz="1200" dirty="0" smtClean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67544" y="4861232"/>
            <a:ext cx="56236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606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Меры </a:t>
            </a:r>
            <a:r>
              <a:rPr lang="ru-RU" sz="1400" b="1" dirty="0">
                <a:solidFill>
                  <a:srgbClr val="606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материального </a:t>
            </a:r>
            <a:r>
              <a:rPr lang="ru-RU" sz="1400" b="1" dirty="0" smtClean="0">
                <a:solidFill>
                  <a:srgbClr val="60606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стимулирования:</a:t>
            </a:r>
            <a:endParaRPr lang="ru-RU" sz="1400" b="1" dirty="0">
              <a:solidFill>
                <a:srgbClr val="60606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67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Специальное оформление">
  <a:themeElements>
    <a:clrScheme name="РМ 1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00468C"/>
      </a:accent1>
      <a:accent2>
        <a:srgbClr val="A8A8AA"/>
      </a:accent2>
      <a:accent3>
        <a:srgbClr val="6290B9"/>
      </a:accent3>
      <a:accent4>
        <a:srgbClr val="645546"/>
      </a:accent4>
      <a:accent5>
        <a:srgbClr val="008696"/>
      </a:accent5>
      <a:accent6>
        <a:srgbClr val="C00000"/>
      </a:accent6>
      <a:hlink>
        <a:srgbClr val="003366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Специальное оформление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Специальное оформление">
  <a:themeElements>
    <a:clrScheme name="РМ 1">
      <a:dk1>
        <a:srgbClr val="000000"/>
      </a:dk1>
      <a:lt1>
        <a:srgbClr val="FFFFFF"/>
      </a:lt1>
      <a:dk2>
        <a:srgbClr val="003366"/>
      </a:dk2>
      <a:lt2>
        <a:srgbClr val="FFFFFF"/>
      </a:lt2>
      <a:accent1>
        <a:srgbClr val="00468C"/>
      </a:accent1>
      <a:accent2>
        <a:srgbClr val="A8A8AA"/>
      </a:accent2>
      <a:accent3>
        <a:srgbClr val="6290B9"/>
      </a:accent3>
      <a:accent4>
        <a:srgbClr val="645546"/>
      </a:accent4>
      <a:accent5>
        <a:srgbClr val="008696"/>
      </a:accent5>
      <a:accent6>
        <a:srgbClr val="C00000"/>
      </a:accent6>
      <a:hlink>
        <a:srgbClr val="003366"/>
      </a:hlink>
      <a:folHlink>
        <a:srgbClr val="800080"/>
      </a:folHlink>
    </a:clrScheme>
    <a:fontScheme name="РМ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prstTxWarp prst="textNoShape">
          <a:avLst/>
        </a:prstTxWarp>
        <a:noAutofit/>
      </a:bodyPr>
      <a:lstStyle>
        <a:defPPr marL="0" indent="0" algn="l">
          <a:spcBef>
            <a:spcPts val="600"/>
          </a:spcBef>
          <a:buFont typeface="+mj-lt"/>
          <a:buNone/>
          <a:defRPr sz="14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5875">
          <a:solidFill>
            <a:srgbClr val="00468C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rIns="0" rtlCol="0">
        <a:spAutoFit/>
      </a:bodyPr>
      <a:lstStyle>
        <a:defPPr marL="0" indent="0">
          <a:spcBef>
            <a:spcPts val="600"/>
          </a:spcBef>
          <a:buFont typeface="Arial" panose="020B0604020202020204" pitchFamily="34" charset="0"/>
          <a:buNone/>
          <a:defRPr sz="1400" dirty="0" err="1" smtClean="0">
            <a:solidFill>
              <a:schemeClr val="tx1"/>
            </a:solidFill>
          </a:defRPr>
        </a:defPPr>
      </a:lstStyle>
    </a:txDef>
  </a:objectDefaults>
  <a:extraClrSchemeLst/>
</a:theme>
</file>

<file path=ppt/theme/theme7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2514</TotalTime>
  <Words>778</Words>
  <Application>Microsoft Office PowerPoint</Application>
  <PresentationFormat>Экран (4:3)</PresentationFormat>
  <Paragraphs>189</Paragraphs>
  <Slides>13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6</vt:i4>
      </vt:variant>
      <vt:variant>
        <vt:lpstr>Заголовки слайдов</vt:lpstr>
      </vt:variant>
      <vt:variant>
        <vt:i4>13</vt:i4>
      </vt:variant>
    </vt:vector>
  </HeadingPairs>
  <TitlesOfParts>
    <vt:vector size="25" baseType="lpstr">
      <vt:lpstr>Arial</vt:lpstr>
      <vt:lpstr>Calibri</vt:lpstr>
      <vt:lpstr>Noto Sans Symbols</vt:lpstr>
      <vt:lpstr>Times New Roman</vt:lpstr>
      <vt:lpstr>Verdana</vt:lpstr>
      <vt:lpstr>Wingdings</vt:lpstr>
      <vt:lpstr>Специальное оформление</vt:lpstr>
      <vt:lpstr>1_Тема Office</vt:lpstr>
      <vt:lpstr>4_Специальное оформление</vt:lpstr>
      <vt:lpstr>3_Специальное оформление</vt:lpstr>
      <vt:lpstr>2_Специальное оформление</vt:lpstr>
      <vt:lpstr>5_Специальное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Гарипова Ирина Кимовна</dc:creator>
  <cp:lastModifiedBy>Колоскова Екатерина Александровна</cp:lastModifiedBy>
  <cp:revision>175</cp:revision>
  <cp:lastPrinted>2022-11-21T09:28:54Z</cp:lastPrinted>
  <dcterms:modified xsi:type="dcterms:W3CDTF">2022-12-07T12:10:13Z</dcterms:modified>
</cp:coreProperties>
</file>